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5"/>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ype="http://schemas.openxmlformats.org/officeDocument/2006/relationships/presProps" Target="presProps.xml"/>  <Relationship Id="rId12" Type="http://schemas.openxmlformats.org/officeDocument/2006/relationships/viewProps" Target="viewProps.xml"/>  <Relationship Id="rId13" Type="http://schemas.openxmlformats.org/officeDocument/2006/relationships/theme" Target="theme/theme1.xml"/>  <Relationship Id="rId14" Type="http://schemas.openxmlformats.org/officeDocument/2006/relationships/tableStyles" Target="tableStyles.xml"/>  <Relationship Id="rId15"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png" Type="http://schemas.openxmlformats.org/officeDocument/2006/relationships/image"/><Relationship Id="rId2" Target="../media/image3.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slideLayouts/slideLayout1.xml" Type="http://schemas.openxmlformats.org/officeDocument/2006/relationships/slideLayout"/><Relationship Id="rId8"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8.png" Type="http://schemas.openxmlformats.org/officeDocument/2006/relationships/image"/><Relationship Id="rId2" Target="../slideLayouts/slideLayout1.xml" Type="http://schemas.openxmlformats.org/officeDocument/2006/relationships/slideLayout"/><Relationship Id="rId3"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9.png" Type="http://schemas.openxmlformats.org/officeDocument/2006/relationships/image"/><Relationship Id="rId2" Target="../media/image10.sv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 Id="rId10" Target="../media/image1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13" Target="../slideLayouts/slideLayout1.xml" Type="http://schemas.openxmlformats.org/officeDocument/2006/relationships/slideLayout"/><Relationship Id="rId14"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21.png" Type="http://schemas.openxmlformats.org/officeDocument/2006/relationships/image"/><Relationship Id="rId2" Target="../media/image22.sv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slideLayouts/slideLayout1.xml" Type="http://schemas.openxmlformats.org/officeDocument/2006/relationships/slideLayout"/><Relationship Id="rId8"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27.png" Type="http://schemas.openxmlformats.org/officeDocument/2006/relationships/image"/><Relationship Id="rId2" Target="../media/image28.sv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slideLayouts/slideLayout1.xml" Type="http://schemas.openxmlformats.org/officeDocument/2006/relationships/slideLayout"/><Relationship Id="rId8"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33.png" Type="http://schemas.openxmlformats.org/officeDocument/2006/relationships/image"/><Relationship Id="rId2" Target="../slideLayouts/slideLayout1.xml" Type="http://schemas.openxmlformats.org/officeDocument/2006/relationships/slideLayout"/><Relationship Id="rId3"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34.png" Type="http://schemas.openxmlformats.org/officeDocument/2006/relationships/image"/><Relationship Id="rId2" Target="../media/image35.png" Type="http://schemas.openxmlformats.org/officeDocument/2006/relationships/image"/><Relationship Id="rId3" Target="../media/image36.png" Type="http://schemas.openxmlformats.org/officeDocument/2006/relationships/image"/><Relationship Id="rId4" Target="../slideLayouts/slideLayout1.xml" Type="http://schemas.openxmlformats.org/officeDocument/2006/relationships/slideLayout"/><Relationship Id="rId5"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60606"/>
        </a:solidFill>
        <a:effectLst/>
      </p:bgPr>
    </p:bg>
    <p:spTree>
      <p:nvGrpSpPr>
        <p:cNvPr id="1" name=""/>
        <p:cNvGrpSpPr/>
        <p:nvPr/>
      </p:nvGrpSpPr>
      <p:grpSpPr>
        <a:xfrm>
          <a:off x="0" y="0"/>
          <a:ext cx="0" cy="0"/>
          <a:chOff x="0" y="0"/>
          <a:chExt cx="0" cy="0"/>
        </a:xfrm>
      </p:grpSpPr>
      <p:sp>
        <p:nvSpPr>
          <p:cNvPr id="2" name="Object 1"/>
          <p:cNvSpPr/>
          <p:nvPr/>
        </p:nvSpPr>
        <p:spPr>
          <a:xfrm>
            <a:off x="6108868" y="476131"/>
            <a:ext cx="5613476" cy="5913546"/>
          </a:xfrm>
          <a:prstGeom prst="rect">
            <a:avLst/>
          </a:prstGeom>
          <a:solidFill>
            <a:srgbClr val="ffffff"/>
          </a:solidFill>
        </p:spPr>
      </p:sp>
      <p:pic>
        <p:nvPicPr>
          <p:cNvPr id="3" name="Object 2" descr="preencoded.png">    </p:cNvPr>
          <p:cNvPicPr>
            <a:picLocks noChangeAspect="1"/>
          </p:cNvPicPr>
          <p:nvPr/>
        </p:nvPicPr>
        <p:blipFill>
          <a:blip r:embed="rId1"/>
          <a:srcRect l="24687" r="24687" t="13884" b="13884"/>
          <a:stretch/>
        </p:blipFill>
        <p:spPr>
          <a:xfrm>
            <a:off x="6108868" y="476131"/>
            <a:ext cx="5613476" cy="5913546"/>
          </a:xfrm>
          <a:prstGeom prst="rect">
            <a:avLst/>
          </a:prstGeom>
        </p:spPr>
      </p:pic>
      <p:sp>
        <p:nvSpPr>
          <p:cNvPr id="4" name="Object 3"/>
          <p:cNvSpPr/>
          <p:nvPr/>
        </p:nvSpPr>
        <p:spPr>
          <a:xfrm>
            <a:off x="473804" y="1314865"/>
            <a:ext cx="5672230" cy="449944"/>
          </a:xfrm>
          <a:prstGeom prst="rect">
            <a:avLst/>
          </a:prstGeom>
          <a:noFill/>
        </p:spPr>
        <p:txBody>
          <a:bodyPr wrap="square" rtlCol="0" anchor="t" bIns="0" lIns="0" rIns="0" tIns="0"/>
          <a:lstStyle/>
          <a:p>
            <a:pPr algn="l">
              <a:lnSpc>
                <a:spcPts val="3544"/>
              </a:lnSpc>
              <a:buNone/>
            </a:pPr>
            <a:r>
              <a:rPr lang="en-US" b="1" sz="3375" dirty="0" smtClean="0">
                <a:solidFill>
                  <a:srgbClr val="ffffff"/>
                </a:solidFill>
                <a:latin typeface="Geologica" pitchFamily="34" charset="0"/>
                <a:ea typeface="Geologica" pitchFamily="34" charset="-122"/>
                <a:cs typeface="Geologica" pitchFamily="34" charset="-120"/>
              </a:rPr>
              <a:t>Kyōdō Protocol</a:t>
            </a:r>
            <a:endParaRPr lang="en-US" dirty="0"/>
          </a:p>
        </p:txBody>
      </p:sp>
      <p:sp>
        <p:nvSpPr>
          <p:cNvPr id="5" name="Object 4"/>
          <p:cNvSpPr/>
          <p:nvPr/>
        </p:nvSpPr>
        <p:spPr>
          <a:xfrm>
            <a:off x="473804" y="2385416"/>
            <a:ext cx="4584806" cy="693217"/>
          </a:xfrm>
          <a:prstGeom prst="rect">
            <a:avLst/>
          </a:prstGeom>
          <a:noFill/>
        </p:spPr>
        <p:txBody>
          <a:bodyPr wrap="square" rtlCol="0" anchor="t" bIns="0" lIns="0" rIns="0" tIns="0"/>
          <a:lstStyle/>
          <a:p>
            <a:pPr algn="l">
              <a:lnSpc>
                <a:spcPts val="2730"/>
              </a:lnSpc>
              <a:spcBef>
                <a:spcPts val="1727"/>
              </a:spcBef>
              <a:buNone/>
            </a:pPr>
            <a:r>
              <a:rPr lang="en-US" sz="2438" dirty="0" smtClean="0">
                <a:solidFill>
                  <a:srgbClr val="ffffff"/>
                </a:solidFill>
                <a:latin typeface="Geologica" pitchFamily="34" charset="0"/>
                <a:ea typeface="Geologica" pitchFamily="34" charset="-122"/>
                <a:cs typeface="Geologica" pitchFamily="34" charset="-120"/>
              </a:rPr>
              <a:t>The future of Work Powered by Communities</a:t>
            </a:r>
            <a:endParaRPr lang="en-US" dirty="0"/>
          </a:p>
        </p:txBody>
      </p:sp>
      <p:sp>
        <p:nvSpPr>
          <p:cNvPr id="6" name="Object 5"/>
          <p:cNvSpPr/>
          <p:nvPr/>
        </p:nvSpPr>
        <p:spPr>
          <a:xfrm>
            <a:off x="473804" y="3726543"/>
            <a:ext cx="5672230" cy="1791443"/>
          </a:xfrm>
          <a:prstGeom prst="rect">
            <a:avLst/>
          </a:prstGeom>
          <a:noFill/>
        </p:spPr>
        <p:txBody>
          <a:bodyPr wrap="square" rtlCol="0" anchor="t" bIns="0" lIns="0" rIns="0" tIns="0"/>
          <a:lstStyle/>
          <a:p>
            <a:pPr algn="l">
              <a:lnSpc>
                <a:spcPts val="2016"/>
              </a:lnSpc>
              <a:spcBef>
                <a:spcPts val="1852"/>
              </a:spcBef>
              <a:buNone/>
            </a:pPr>
            <a:r>
              <a:rPr lang="en-US" sz="1800" dirty="0" smtClean="0">
                <a:solidFill>
                  <a:srgbClr val="ffffff">
                    <a:alpha val="50000"/>
                  </a:srgbClr>
                </a:solidFill>
                <a:latin typeface="Geologica" pitchFamily="34" charset="0"/>
                <a:ea typeface="Geologica" pitchFamily="34" charset="-122"/>
                <a:cs typeface="Geologica" pitchFamily="34" charset="-120"/>
              </a:rPr>
              <a:t>The future of work is being transformed by the relationship between professionals, communities and businesses enabled by new protocols like Kyodo Protocol. Kyodo Protocol facilitates trusted connections between individuals and organizations by leveraging verifiable credentials.</a:t>
            </a:r>
            <a:endParaRPr lang="en-US" dirty="0"/>
          </a:p>
        </p:txBody>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60606"/>
        </a:solidFill>
        <a:effectLst/>
      </p:bgPr>
    </p:bg>
    <p:spTree>
      <p:nvGrpSpPr>
        <p:cNvPr id="1" name=""/>
        <p:cNvGrpSpPr/>
        <p:nvPr/>
      </p:nvGrpSpPr>
      <p:grpSpPr>
        <a:xfrm>
          <a:off x="0" y="0"/>
          <a:ext cx="0" cy="0"/>
          <a:chOff x="0" y="0"/>
          <a:chExt cx="0" cy="0"/>
        </a:xfrm>
      </p:grpSpPr>
      <p:sp>
        <p:nvSpPr>
          <p:cNvPr id="2" name="Object 1"/>
          <p:cNvSpPr/>
          <p:nvPr/>
        </p:nvSpPr>
        <p:spPr>
          <a:xfrm>
            <a:off x="0" y="380905"/>
            <a:ext cx="12188952" cy="533267"/>
          </a:xfrm>
          <a:prstGeom prst="rect">
            <a:avLst/>
          </a:prstGeom>
          <a:noFill/>
        </p:spPr>
        <p:txBody>
          <a:bodyPr wrap="square" rtlCol="0" anchor="t" bIns="0" lIns="0" rIns="0" tIns="0"/>
          <a:lstStyle/>
          <a:p>
            <a:pPr algn="ctr">
              <a:lnSpc>
                <a:spcPts val="4200"/>
              </a:lnSpc>
              <a:buNone/>
            </a:pPr>
            <a:r>
              <a:rPr lang="en-US" b="1" sz="3750" dirty="0" smtClean="0">
                <a:solidFill>
                  <a:srgbClr val="ffffff"/>
                </a:solidFill>
                <a:latin typeface="Geologica" pitchFamily="34" charset="0"/>
                <a:ea typeface="Geologica" pitchFamily="34" charset="-122"/>
                <a:cs typeface="Geologica" pitchFamily="34" charset="-120"/>
              </a:rPr>
              <a:t>Existing Problem</a:t>
            </a:r>
            <a:endParaRPr lang="en-US" dirty="0"/>
          </a:p>
        </p:txBody>
      </p:sp>
      <p:sp>
        <p:nvSpPr>
          <p:cNvPr id="3" name="Object 2"/>
          <p:cNvSpPr/>
          <p:nvPr/>
        </p:nvSpPr>
        <p:spPr>
          <a:xfrm>
            <a:off x="1476006" y="1833104"/>
            <a:ext cx="1428393" cy="1428393"/>
          </a:xfrm>
          <a:prstGeom prst="ellipse">
            <a:avLst/>
          </a:prstGeom>
          <a:solidFill>
            <a:srgbClr val="f69783"/>
          </a:solidFill>
        </p:spPr>
      </p:sp>
      <p:pic>
        <p:nvPicPr>
          <p:cNvPr id="4" name="Object 3"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72162" y="2254368"/>
            <a:ext cx="628493" cy="590402"/>
          </a:xfrm>
          <a:prstGeom prst="rect">
            <a:avLst/>
          </a:prstGeom>
        </p:spPr>
      </p:pic>
      <p:sp>
        <p:nvSpPr>
          <p:cNvPr id="5" name="Object 4"/>
          <p:cNvSpPr/>
          <p:nvPr/>
        </p:nvSpPr>
        <p:spPr>
          <a:xfrm>
            <a:off x="320436" y="3358657"/>
            <a:ext cx="3739532" cy="767761"/>
          </a:xfrm>
          <a:prstGeom prst="rect">
            <a:avLst/>
          </a:prstGeom>
          <a:noFill/>
        </p:spPr>
        <p:txBody>
          <a:bodyPr wrap="square" rtlCol="0" anchor="t" bIns="0" lIns="0" rIns="0" tIns="0"/>
          <a:lstStyle/>
          <a:p>
            <a:pPr algn="ctr">
              <a:lnSpc>
                <a:spcPts val="2016"/>
              </a:lnSpc>
              <a:buNone/>
            </a:pPr>
            <a:r>
              <a:rPr lang="en-US" b="1" sz="1800" dirty="0" smtClean="0">
                <a:solidFill>
                  <a:srgbClr val="ffffff"/>
                </a:solidFill>
                <a:latin typeface="Geologica" pitchFamily="34" charset="0"/>
                <a:ea typeface="Geologica" pitchFamily="34" charset="-122"/>
                <a:cs typeface="Geologica" pitchFamily="34" charset="-120"/>
              </a:rPr>
              <a:t>Difficulty for freelancers and job seekers validating work history</a:t>
            </a:r>
            <a:endParaRPr lang="en-US" dirty="0"/>
          </a:p>
        </p:txBody>
      </p:sp>
      <p:sp>
        <p:nvSpPr>
          <p:cNvPr id="6" name="Object 5"/>
          <p:cNvSpPr/>
          <p:nvPr/>
        </p:nvSpPr>
        <p:spPr>
          <a:xfrm>
            <a:off x="320436" y="4228489"/>
            <a:ext cx="3739532" cy="639875"/>
          </a:xfrm>
          <a:prstGeom prst="rect">
            <a:avLst/>
          </a:prstGeom>
          <a:noFill/>
        </p:spPr>
        <p:txBody>
          <a:bodyPr wrap="square" rtlCol="0" anchor="t" bIns="0" lIns="0" rIns="0" tIns="0"/>
          <a:lstStyle/>
          <a:p>
            <a:pPr algn="ctr">
              <a:lnSpc>
                <a:spcPts val="1680"/>
              </a:lnSpc>
              <a:spcBef>
                <a:spcPts val="788"/>
              </a:spcBef>
              <a:buNone/>
            </a:pPr>
            <a:r>
              <a:rPr lang="en-US" sz="1500" dirty="0" smtClean="0">
                <a:solidFill>
                  <a:srgbClr val="ffffff">
                    <a:alpha val="50000"/>
                  </a:srgbClr>
                </a:solidFill>
                <a:latin typeface="Geologica" pitchFamily="34" charset="0"/>
                <a:ea typeface="Geologica" pitchFamily="34" charset="-122"/>
                <a:cs typeface="Geologica" pitchFamily="34" charset="-120"/>
              </a:rPr>
              <a:t>Traditional resumes expose personal details and have potential for embellishment</a:t>
            </a:r>
            <a:endParaRPr lang="en-US" dirty="0"/>
          </a:p>
        </p:txBody>
      </p:sp>
      <p:sp>
        <p:nvSpPr>
          <p:cNvPr id="7" name="Object 6"/>
          <p:cNvSpPr/>
          <p:nvPr/>
        </p:nvSpPr>
        <p:spPr>
          <a:xfrm>
            <a:off x="5380280" y="1833104"/>
            <a:ext cx="1428393" cy="1428393"/>
          </a:xfrm>
          <a:prstGeom prst="ellipse">
            <a:avLst/>
          </a:prstGeom>
          <a:solidFill>
            <a:srgbClr val="78bcee"/>
          </a:solidFill>
        </p:spPr>
      </p:sp>
      <p:pic>
        <p:nvPicPr>
          <p:cNvPr id="8" name="Object 7"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8500" y="2254368"/>
            <a:ext cx="504699" cy="618970"/>
          </a:xfrm>
          <a:prstGeom prst="rect">
            <a:avLst/>
          </a:prstGeom>
        </p:spPr>
      </p:pic>
      <p:sp>
        <p:nvSpPr>
          <p:cNvPr id="9" name="Object 8"/>
          <p:cNvSpPr/>
          <p:nvPr/>
        </p:nvSpPr>
        <p:spPr>
          <a:xfrm>
            <a:off x="4392308" y="3358657"/>
            <a:ext cx="3404336" cy="511841"/>
          </a:xfrm>
          <a:prstGeom prst="rect">
            <a:avLst/>
          </a:prstGeom>
          <a:noFill/>
        </p:spPr>
        <p:txBody>
          <a:bodyPr wrap="square" rtlCol="0" anchor="t" bIns="0" lIns="0" rIns="0" tIns="0"/>
          <a:lstStyle/>
          <a:p>
            <a:pPr algn="ctr">
              <a:lnSpc>
                <a:spcPts val="2016"/>
              </a:lnSpc>
              <a:buNone/>
            </a:pPr>
            <a:r>
              <a:rPr lang="en-US" b="1" sz="1800" dirty="0" smtClean="0">
                <a:solidFill>
                  <a:srgbClr val="ffffff"/>
                </a:solidFill>
                <a:latin typeface="Geologica" pitchFamily="34" charset="0"/>
                <a:ea typeface="Geologica" pitchFamily="34" charset="-122"/>
                <a:cs typeface="Geologica" pitchFamily="34" charset="-120"/>
              </a:rPr>
              <a:t>Companies struggle confirming candidate skills</a:t>
            </a:r>
            <a:endParaRPr lang="en-US" dirty="0"/>
          </a:p>
        </p:txBody>
      </p:sp>
      <p:sp>
        <p:nvSpPr>
          <p:cNvPr id="10" name="Object 9"/>
          <p:cNvSpPr/>
          <p:nvPr/>
        </p:nvSpPr>
        <p:spPr>
          <a:xfrm>
            <a:off x="4392308" y="3972569"/>
            <a:ext cx="3404336" cy="639875"/>
          </a:xfrm>
          <a:prstGeom prst="rect">
            <a:avLst/>
          </a:prstGeom>
          <a:noFill/>
        </p:spPr>
        <p:txBody>
          <a:bodyPr wrap="square" rtlCol="0" anchor="t" bIns="0" lIns="0" rIns="0" tIns="0"/>
          <a:lstStyle/>
          <a:p>
            <a:pPr algn="ctr">
              <a:lnSpc>
                <a:spcPts val="1680"/>
              </a:lnSpc>
              <a:spcBef>
                <a:spcPts val="788"/>
              </a:spcBef>
              <a:buNone/>
            </a:pPr>
            <a:r>
              <a:rPr lang="en-US" sz="1500" dirty="0" smtClean="0">
                <a:solidFill>
                  <a:srgbClr val="ffffff">
                    <a:alpha val="50000"/>
                  </a:srgbClr>
                </a:solidFill>
                <a:latin typeface="Geologica" pitchFamily="34" charset="0"/>
                <a:ea typeface="Geologica" pitchFamily="34" charset="-122"/>
                <a:cs typeface="Geologica" pitchFamily="34" charset="-120"/>
              </a:rPr>
              <a:t>Verification processes are time-consuming, error-prone, and invasive of privacy</a:t>
            </a:r>
            <a:endParaRPr lang="en-US" dirty="0"/>
          </a:p>
        </p:txBody>
      </p:sp>
      <p:sp>
        <p:nvSpPr>
          <p:cNvPr id="11" name="Object 10"/>
          <p:cNvSpPr/>
          <p:nvPr/>
        </p:nvSpPr>
        <p:spPr>
          <a:xfrm>
            <a:off x="9284553" y="1833104"/>
            <a:ext cx="1428393" cy="1428393"/>
          </a:xfrm>
          <a:prstGeom prst="ellipse">
            <a:avLst/>
          </a:prstGeom>
          <a:solidFill>
            <a:srgbClr val="a3c987"/>
          </a:solidFill>
        </p:spPr>
      </p:sp>
      <p:pic>
        <p:nvPicPr>
          <p:cNvPr id="12" name="Object 11"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80709" y="2212521"/>
            <a:ext cx="638015" cy="685629"/>
          </a:xfrm>
          <a:prstGeom prst="rect">
            <a:avLst/>
          </a:prstGeom>
        </p:spPr>
      </p:pic>
      <p:sp>
        <p:nvSpPr>
          <p:cNvPr id="13" name="Object 12"/>
          <p:cNvSpPr/>
          <p:nvPr/>
        </p:nvSpPr>
        <p:spPr>
          <a:xfrm>
            <a:off x="8123746" y="3358657"/>
            <a:ext cx="3750007" cy="767761"/>
          </a:xfrm>
          <a:prstGeom prst="rect">
            <a:avLst/>
          </a:prstGeom>
          <a:noFill/>
        </p:spPr>
        <p:txBody>
          <a:bodyPr wrap="square" rtlCol="0" anchor="t" bIns="0" lIns="0" rIns="0" tIns="0"/>
          <a:lstStyle/>
          <a:p>
            <a:pPr algn="ctr">
              <a:lnSpc>
                <a:spcPts val="2016"/>
              </a:lnSpc>
              <a:buNone/>
            </a:pPr>
            <a:r>
              <a:rPr lang="en-US" b="1" sz="1800" dirty="0" smtClean="0">
                <a:solidFill>
                  <a:srgbClr val="ffffff"/>
                </a:solidFill>
                <a:latin typeface="Geologica" pitchFamily="34" charset="0"/>
                <a:ea typeface="Geologica" pitchFamily="34" charset="-122"/>
                <a:cs typeface="Geologica" pitchFamily="34" charset="-120"/>
              </a:rPr>
              <a:t>Challenging matchmaking between companies and professionals</a:t>
            </a:r>
            <a:endParaRPr lang="en-US" dirty="0"/>
          </a:p>
        </p:txBody>
      </p:sp>
      <p:sp>
        <p:nvSpPr>
          <p:cNvPr id="14" name="Object 13"/>
          <p:cNvSpPr/>
          <p:nvPr/>
        </p:nvSpPr>
        <p:spPr>
          <a:xfrm>
            <a:off x="8123746" y="4228489"/>
            <a:ext cx="3750007" cy="639875"/>
          </a:xfrm>
          <a:prstGeom prst="rect">
            <a:avLst/>
          </a:prstGeom>
          <a:noFill/>
        </p:spPr>
        <p:txBody>
          <a:bodyPr wrap="square" rtlCol="0" anchor="t" bIns="0" lIns="0" rIns="0" tIns="0"/>
          <a:lstStyle/>
          <a:p>
            <a:pPr algn="ctr">
              <a:lnSpc>
                <a:spcPts val="1680"/>
              </a:lnSpc>
              <a:spcBef>
                <a:spcPts val="788"/>
              </a:spcBef>
              <a:buNone/>
            </a:pPr>
            <a:r>
              <a:rPr lang="en-US" sz="1500" dirty="0" smtClean="0">
                <a:solidFill>
                  <a:srgbClr val="ffffff">
                    <a:alpha val="50000"/>
                  </a:srgbClr>
                </a:solidFill>
                <a:latin typeface="Geologica" pitchFamily="34" charset="0"/>
                <a:ea typeface="Geologica" pitchFamily="34" charset="-122"/>
                <a:cs typeface="Geologica" pitchFamily="34" charset="-120"/>
              </a:rPr>
              <a:t>Ideal candidates often not on company's radar, leading to delays in hiring</a:t>
            </a:r>
            <a:endParaRPr lang="en-US" dirty="0"/>
          </a:p>
        </p:txBody>
      </p:sp>
      <p:sp>
        <p:nvSpPr>
          <p:cNvPr id="15" name="Object 14"/>
          <p:cNvSpPr/>
          <p:nvPr/>
        </p:nvSpPr>
        <p:spPr>
          <a:xfrm>
            <a:off x="0" y="5570732"/>
            <a:ext cx="12188952" cy="1285554"/>
          </a:xfrm>
          <a:prstGeom prst="rect">
            <a:avLst/>
          </a:prstGeom>
          <a:solidFill>
            <a:srgbClr val="f69783"/>
          </a:solidFill>
        </p:spPr>
      </p:sp>
      <p:sp>
        <p:nvSpPr>
          <p:cNvPr id="16" name="Object 15"/>
          <p:cNvSpPr/>
          <p:nvPr/>
        </p:nvSpPr>
        <p:spPr>
          <a:xfrm>
            <a:off x="1050821" y="5894501"/>
            <a:ext cx="10087310" cy="639801"/>
          </a:xfrm>
          <a:prstGeom prst="rect">
            <a:avLst/>
          </a:prstGeom>
          <a:noFill/>
        </p:spPr>
        <p:txBody>
          <a:bodyPr wrap="square" rtlCol="0" anchor="t" bIns="0" lIns="0" rIns="0" tIns="0"/>
          <a:lstStyle/>
          <a:p>
            <a:pPr algn="ctr">
              <a:lnSpc>
                <a:spcPts val="2520"/>
              </a:lnSpc>
              <a:buNone/>
            </a:pPr>
            <a:r>
              <a:rPr lang="en-US" b="1" sz="2250" dirty="0" smtClean="0">
                <a:solidFill>
                  <a:srgbClr val="333333"/>
                </a:solidFill>
                <a:latin typeface="Geologica" pitchFamily="34" charset="0"/>
                <a:ea typeface="Geologica" pitchFamily="34" charset="-122"/>
                <a:cs typeface="Geologica" pitchFamily="34" charset="-120"/>
              </a:rPr>
              <a:t>The Kyōdō Protocol provides a secure and private verification system to bridge the gap between companies and professionals</a:t>
            </a:r>
            <a:endParaRPr lang="en-US" dirty="0"/>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60606"/>
        </a:solidFill>
        <a:effectLst/>
      </p:bgPr>
    </p:bg>
    <p:spTree>
      <p:nvGrpSpPr>
        <p:cNvPr id="1" name=""/>
        <p:cNvGrpSpPr/>
        <p:nvPr/>
      </p:nvGrpSpPr>
      <p:grpSpPr>
        <a:xfrm>
          <a:off x="0" y="0"/>
          <a:ext cx="0" cy="0"/>
          <a:chOff x="0" y="0"/>
          <a:chExt cx="0" cy="0"/>
        </a:xfrm>
      </p:grpSpPr>
      <p:sp>
        <p:nvSpPr>
          <p:cNvPr id="2" name="Object 1"/>
          <p:cNvSpPr/>
          <p:nvPr/>
        </p:nvSpPr>
        <p:spPr>
          <a:xfrm>
            <a:off x="95226" y="95226"/>
            <a:ext cx="11998500" cy="6665833"/>
          </a:xfrm>
          <a:prstGeom prst="rect">
            <a:avLst/>
          </a:prstGeom>
          <a:solidFill>
            <a:srgbClr val="a3c987"/>
          </a:solidFill>
        </p:spPr>
      </p:sp>
      <p:pic>
        <p:nvPicPr>
          <p:cNvPr id="3" name="Object 2" descr="preencoded.png">    </p:cNvPr>
          <p:cNvPicPr>
            <a:picLocks noChangeAspect="1"/>
          </p:cNvPicPr>
          <p:nvPr/>
        </p:nvPicPr>
        <p:blipFill>
          <a:blip r:embed="rId1"/>
          <a:srcRect l="0" r="0" t="31481" b="31481"/>
          <a:stretch/>
        </p:blipFill>
        <p:spPr>
          <a:xfrm>
            <a:off x="95226" y="95226"/>
            <a:ext cx="11998500" cy="6665833"/>
          </a:xfrm>
          <a:prstGeom prst="rect">
            <a:avLst/>
          </a:prstGeom>
        </p:spPr>
      </p:pic>
      <p:sp>
        <p:nvSpPr>
          <p:cNvPr id="4" name="Object 3"/>
          <p:cNvSpPr/>
          <p:nvPr/>
        </p:nvSpPr>
        <p:spPr>
          <a:xfrm>
            <a:off x="6899833" y="476131"/>
            <a:ext cx="4812988" cy="2942489"/>
          </a:xfrm>
          <a:prstGeom prst="rect">
            <a:avLst/>
          </a:prstGeom>
          <a:solidFill>
            <a:srgbClr val="ffffff">
              <a:alpha val="50000"/>
            </a:srgbClr>
          </a:solidFill>
        </p:spPr>
      </p:sp>
      <p:sp>
        <p:nvSpPr>
          <p:cNvPr id="5" name="Object 4"/>
          <p:cNvSpPr/>
          <p:nvPr/>
        </p:nvSpPr>
        <p:spPr>
          <a:xfrm>
            <a:off x="6853626" y="547551"/>
            <a:ext cx="4905354" cy="2799650"/>
          </a:xfrm>
          <a:prstGeom prst="rect">
            <a:avLst/>
          </a:prstGeom>
          <a:noFill/>
        </p:spPr>
        <p:txBody>
          <a:bodyPr wrap="square" rtlCol="0" anchor="t" bIns="0" lIns="0" rIns="0" tIns="0"/>
          <a:lstStyle/>
          <a:p>
            <a:pPr algn="ctr">
              <a:lnSpc>
                <a:spcPts val="3150"/>
              </a:lnSpc>
              <a:buNone/>
            </a:pPr>
            <a:r>
              <a:rPr lang="en-US" b="1" sz="2813" dirty="0" smtClean="0">
                <a:solidFill>
                  <a:srgbClr val="333333"/>
                </a:solidFill>
                <a:latin typeface="Geologica" pitchFamily="34" charset="0"/>
                <a:ea typeface="Geologica" pitchFamily="34" charset="-122"/>
                <a:cs typeface="Geologica" pitchFamily="34" charset="-120"/>
              </a:rPr>
              <a:t>The Kyōdō Protocol streamlines interactions between professionals, communities, and businesses through blockchain tools and zero-knowledge proofs</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60606"/>
        </a:solidFill>
        <a:effectLst/>
      </p:bgPr>
    </p:bg>
    <p:spTree>
      <p:nvGrpSpPr>
        <p:cNvPr id="1" name=""/>
        <p:cNvGrpSpPr/>
        <p:nvPr/>
      </p:nvGrpSpPr>
      <p:grpSpPr>
        <a:xfrm>
          <a:off x="0" y="0"/>
          <a:ext cx="0" cy="0"/>
          <a:chOff x="0" y="0"/>
          <a:chExt cx="0" cy="0"/>
        </a:xfrm>
      </p:grpSpPr>
      <p:sp>
        <p:nvSpPr>
          <p:cNvPr id="2" name="Object 1"/>
          <p:cNvSpPr/>
          <p:nvPr/>
        </p:nvSpPr>
        <p:spPr>
          <a:xfrm>
            <a:off x="0" y="380905"/>
            <a:ext cx="12188952" cy="533267"/>
          </a:xfrm>
          <a:prstGeom prst="rect">
            <a:avLst/>
          </a:prstGeom>
          <a:noFill/>
        </p:spPr>
        <p:txBody>
          <a:bodyPr wrap="square" rtlCol="0" anchor="t" bIns="0" lIns="0" rIns="0" tIns="0"/>
          <a:lstStyle/>
          <a:p>
            <a:pPr algn="ctr">
              <a:lnSpc>
                <a:spcPts val="4200"/>
              </a:lnSpc>
              <a:buNone/>
            </a:pPr>
            <a:r>
              <a:rPr lang="en-US" b="1" sz="3750" dirty="0" smtClean="0">
                <a:solidFill>
                  <a:srgbClr val="ffffff"/>
                </a:solidFill>
                <a:latin typeface="Geologica" pitchFamily="34" charset="0"/>
                <a:ea typeface="Geologica" pitchFamily="34" charset="-122"/>
                <a:cs typeface="Geologica" pitchFamily="34" charset="-120"/>
              </a:rPr>
              <a:t>How it works?</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1" y="1571232"/>
            <a:ext cx="1647413" cy="742764"/>
          </a:xfrm>
          <a:prstGeom prst="rect">
            <a:avLst/>
          </a:prstGeom>
        </p:spPr>
      </p:pic>
      <p:sp>
        <p:nvSpPr>
          <p:cNvPr id="4" name="Object 3"/>
          <p:cNvSpPr/>
          <p:nvPr/>
        </p:nvSpPr>
        <p:spPr>
          <a:xfrm>
            <a:off x="666583" y="1680742"/>
            <a:ext cx="1390377" cy="533267"/>
          </a:xfrm>
          <a:prstGeom prst="rect">
            <a:avLst/>
          </a:prstGeom>
          <a:noFill/>
        </p:spPr>
        <p:txBody>
          <a:bodyPr wrap="square" rtlCol="0" anchor="t" bIns="0" lIns="0" rIns="0" tIns="0"/>
          <a:lstStyle/>
          <a:p>
            <a:pPr algn="l">
              <a:lnSpc>
                <a:spcPts val="4200"/>
              </a:lnSpc>
              <a:buNone/>
            </a:pPr>
            <a:r>
              <a:rPr lang="en-US" b="1" sz="3750" dirty="0" smtClean="0">
                <a:solidFill>
                  <a:srgbClr val="333333"/>
                </a:solidFill>
                <a:latin typeface="Geologica" pitchFamily="34" charset="0"/>
                <a:ea typeface="Geologica" pitchFamily="34" charset="-122"/>
                <a:cs typeface="Geologica" pitchFamily="34" charset="-120"/>
              </a:rPr>
              <a:t>1</a:t>
            </a:r>
            <a:endParaRPr lang="en-US" dirty="0"/>
          </a:p>
        </p:txBody>
      </p:sp>
      <p:sp>
        <p:nvSpPr>
          <p:cNvPr id="5" name="Object 4"/>
          <p:cNvSpPr/>
          <p:nvPr/>
        </p:nvSpPr>
        <p:spPr>
          <a:xfrm>
            <a:off x="2454312" y="1837865"/>
            <a:ext cx="6281000" cy="213292"/>
          </a:xfrm>
          <a:prstGeom prst="rect">
            <a:avLst/>
          </a:prstGeom>
          <a:noFill/>
        </p:spPr>
        <p:txBody>
          <a:bodyPr wrap="square" rtlCol="0" anchor="t" bIns="0" lIns="0" rIns="0" tIns="0"/>
          <a:lstStyle/>
          <a:p>
            <a:pPr algn="l">
              <a:lnSpc>
                <a:spcPts val="1680"/>
              </a:lnSpc>
              <a:buNone/>
            </a:pPr>
            <a:r>
              <a:rPr lang="en-US" b="1" sz="1500" dirty="0" smtClean="0">
                <a:solidFill>
                  <a:srgbClr val="ffffff"/>
                </a:solidFill>
                <a:latin typeface="Geologica" pitchFamily="34" charset="0"/>
                <a:ea typeface="Geologica" pitchFamily="34" charset="-122"/>
                <a:cs typeface="Geologica" pitchFamily="34" charset="-120"/>
              </a:rPr>
              <a:t>Community leaders adopt the protocol and set fees</a:t>
            </a:r>
            <a:endParaRPr lang="en-US" dirty="0"/>
          </a:p>
        </p:txBody>
      </p:sp>
      <p:pic>
        <p:nvPicPr>
          <p:cNvPr id="6" name="Object 5"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2371132"/>
            <a:ext cx="2209248" cy="742764"/>
          </a:xfrm>
          <a:prstGeom prst="rect">
            <a:avLst/>
          </a:prstGeom>
        </p:spPr>
      </p:pic>
      <p:sp>
        <p:nvSpPr>
          <p:cNvPr id="7" name="Object 6"/>
          <p:cNvSpPr/>
          <p:nvPr/>
        </p:nvSpPr>
        <p:spPr>
          <a:xfrm>
            <a:off x="666583" y="2480642"/>
            <a:ext cx="2008395" cy="533267"/>
          </a:xfrm>
          <a:prstGeom prst="rect">
            <a:avLst/>
          </a:prstGeom>
          <a:noFill/>
        </p:spPr>
        <p:txBody>
          <a:bodyPr wrap="square" rtlCol="0" anchor="t" bIns="0" lIns="0" rIns="0" tIns="0"/>
          <a:lstStyle/>
          <a:p>
            <a:pPr algn="l">
              <a:lnSpc>
                <a:spcPts val="4200"/>
              </a:lnSpc>
              <a:buNone/>
            </a:pPr>
            <a:r>
              <a:rPr lang="en-US" b="1" sz="3750" dirty="0" smtClean="0">
                <a:solidFill>
                  <a:srgbClr val="333333"/>
                </a:solidFill>
                <a:latin typeface="Geologica" pitchFamily="34" charset="0"/>
                <a:ea typeface="Geologica" pitchFamily="34" charset="-122"/>
                <a:cs typeface="Geologica" pitchFamily="34" charset="-120"/>
              </a:rPr>
              <a:t>2</a:t>
            </a:r>
            <a:endParaRPr lang="en-US" dirty="0"/>
          </a:p>
        </p:txBody>
      </p:sp>
      <p:sp>
        <p:nvSpPr>
          <p:cNvPr id="8" name="Object 7"/>
          <p:cNvSpPr/>
          <p:nvPr/>
        </p:nvSpPr>
        <p:spPr>
          <a:xfrm>
            <a:off x="3016146" y="2637765"/>
            <a:ext cx="5971991" cy="213292"/>
          </a:xfrm>
          <a:prstGeom prst="rect">
            <a:avLst/>
          </a:prstGeom>
          <a:noFill/>
        </p:spPr>
        <p:txBody>
          <a:bodyPr wrap="square" rtlCol="0" anchor="t" bIns="0" lIns="0" rIns="0" tIns="0"/>
          <a:lstStyle/>
          <a:p>
            <a:pPr algn="l">
              <a:lnSpc>
                <a:spcPts val="1680"/>
              </a:lnSpc>
              <a:buNone/>
            </a:pPr>
            <a:r>
              <a:rPr lang="en-US" b="1" sz="1500" dirty="0" smtClean="0">
                <a:solidFill>
                  <a:srgbClr val="ffffff"/>
                </a:solidFill>
                <a:latin typeface="Geologica" pitchFamily="34" charset="0"/>
                <a:ea typeface="Geologica" pitchFamily="34" charset="-122"/>
                <a:cs typeface="Geologica" pitchFamily="34" charset="-120"/>
              </a:rPr>
              <a:t>Members register and record contracts</a:t>
            </a:r>
            <a:endParaRPr lang="en-US" dirty="0"/>
          </a:p>
        </p:txBody>
      </p:sp>
      <p:pic>
        <p:nvPicPr>
          <p:cNvPr id="9" name="Object 8"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31" y="3171032"/>
            <a:ext cx="2771082" cy="742764"/>
          </a:xfrm>
          <a:prstGeom prst="rect">
            <a:avLst/>
          </a:prstGeom>
        </p:spPr>
      </p:pic>
      <p:sp>
        <p:nvSpPr>
          <p:cNvPr id="10" name="Object 9"/>
          <p:cNvSpPr/>
          <p:nvPr/>
        </p:nvSpPr>
        <p:spPr>
          <a:xfrm>
            <a:off x="666583" y="3280542"/>
            <a:ext cx="2626413" cy="533267"/>
          </a:xfrm>
          <a:prstGeom prst="rect">
            <a:avLst/>
          </a:prstGeom>
          <a:noFill/>
        </p:spPr>
        <p:txBody>
          <a:bodyPr wrap="square" rtlCol="0" anchor="t" bIns="0" lIns="0" rIns="0" tIns="0"/>
          <a:lstStyle/>
          <a:p>
            <a:pPr algn="l">
              <a:lnSpc>
                <a:spcPts val="4200"/>
              </a:lnSpc>
              <a:buNone/>
            </a:pPr>
            <a:r>
              <a:rPr lang="en-US" b="1" sz="3750" dirty="0" smtClean="0">
                <a:solidFill>
                  <a:srgbClr val="333333"/>
                </a:solidFill>
                <a:latin typeface="Geologica" pitchFamily="34" charset="0"/>
                <a:ea typeface="Geologica" pitchFamily="34" charset="-122"/>
                <a:cs typeface="Geologica" pitchFamily="34" charset="-120"/>
              </a:rPr>
              <a:t>3</a:t>
            </a:r>
            <a:endParaRPr lang="en-US" dirty="0"/>
          </a:p>
        </p:txBody>
      </p:sp>
      <p:sp>
        <p:nvSpPr>
          <p:cNvPr id="11" name="Object 10"/>
          <p:cNvSpPr/>
          <p:nvPr/>
        </p:nvSpPr>
        <p:spPr>
          <a:xfrm>
            <a:off x="3577981" y="3437665"/>
            <a:ext cx="5662982" cy="213292"/>
          </a:xfrm>
          <a:prstGeom prst="rect">
            <a:avLst/>
          </a:prstGeom>
          <a:noFill/>
        </p:spPr>
        <p:txBody>
          <a:bodyPr wrap="square" rtlCol="0" anchor="t" bIns="0" lIns="0" rIns="0" tIns="0"/>
          <a:lstStyle/>
          <a:p>
            <a:pPr algn="l">
              <a:lnSpc>
                <a:spcPts val="1680"/>
              </a:lnSpc>
              <a:buNone/>
            </a:pPr>
            <a:r>
              <a:rPr lang="en-US" b="1" sz="1500" dirty="0" smtClean="0">
                <a:solidFill>
                  <a:srgbClr val="ffffff"/>
                </a:solidFill>
                <a:latin typeface="Geologica" pitchFamily="34" charset="0"/>
                <a:ea typeface="Geologica" pitchFamily="34" charset="-122"/>
                <a:cs typeface="Geologica" pitchFamily="34" charset="-120"/>
              </a:rPr>
              <a:t>Members issue invoices for services</a:t>
            </a:r>
            <a:endParaRPr lang="en-US" dirty="0"/>
          </a:p>
        </p:txBody>
      </p:sp>
      <p:pic>
        <p:nvPicPr>
          <p:cNvPr id="12" name="Object 11"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131" y="3970932"/>
            <a:ext cx="3332917" cy="742764"/>
          </a:xfrm>
          <a:prstGeom prst="rect">
            <a:avLst/>
          </a:prstGeom>
        </p:spPr>
      </p:pic>
      <p:sp>
        <p:nvSpPr>
          <p:cNvPr id="13" name="Object 12"/>
          <p:cNvSpPr/>
          <p:nvPr/>
        </p:nvSpPr>
        <p:spPr>
          <a:xfrm>
            <a:off x="666583" y="4080442"/>
            <a:ext cx="3244431" cy="533267"/>
          </a:xfrm>
          <a:prstGeom prst="rect">
            <a:avLst/>
          </a:prstGeom>
          <a:noFill/>
        </p:spPr>
        <p:txBody>
          <a:bodyPr wrap="square" rtlCol="0" anchor="t" bIns="0" lIns="0" rIns="0" tIns="0"/>
          <a:lstStyle/>
          <a:p>
            <a:pPr algn="l">
              <a:lnSpc>
                <a:spcPts val="4200"/>
              </a:lnSpc>
              <a:buNone/>
            </a:pPr>
            <a:r>
              <a:rPr lang="en-US" b="1" sz="3750" dirty="0" smtClean="0">
                <a:solidFill>
                  <a:srgbClr val="333333"/>
                </a:solidFill>
                <a:latin typeface="Geologica" pitchFamily="34" charset="0"/>
                <a:ea typeface="Geologica" pitchFamily="34" charset="-122"/>
                <a:cs typeface="Geologica" pitchFamily="34" charset="-120"/>
              </a:rPr>
              <a:t>4</a:t>
            </a:r>
            <a:endParaRPr lang="en-US" dirty="0"/>
          </a:p>
        </p:txBody>
      </p:sp>
      <p:sp>
        <p:nvSpPr>
          <p:cNvPr id="14" name="Object 13"/>
          <p:cNvSpPr/>
          <p:nvPr/>
        </p:nvSpPr>
        <p:spPr>
          <a:xfrm>
            <a:off x="4139815" y="4237565"/>
            <a:ext cx="5353973" cy="213292"/>
          </a:xfrm>
          <a:prstGeom prst="rect">
            <a:avLst/>
          </a:prstGeom>
          <a:noFill/>
        </p:spPr>
        <p:txBody>
          <a:bodyPr wrap="square" rtlCol="0" anchor="t" bIns="0" lIns="0" rIns="0" tIns="0"/>
          <a:lstStyle/>
          <a:p>
            <a:pPr algn="l">
              <a:lnSpc>
                <a:spcPts val="1680"/>
              </a:lnSpc>
              <a:buNone/>
            </a:pPr>
            <a:r>
              <a:rPr lang="en-US" b="1" sz="1500" dirty="0" smtClean="0">
                <a:solidFill>
                  <a:srgbClr val="ffffff"/>
                </a:solidFill>
                <a:latin typeface="Geologica" pitchFamily="34" charset="0"/>
                <a:ea typeface="Geologica" pitchFamily="34" charset="-122"/>
                <a:cs typeface="Geologica" pitchFamily="34" charset="-120"/>
              </a:rPr>
              <a:t>Protocol allocates payment and records skills</a:t>
            </a:r>
            <a:endParaRPr lang="en-US" dirty="0"/>
          </a:p>
        </p:txBody>
      </p:sp>
      <p:pic>
        <p:nvPicPr>
          <p:cNvPr id="15" name="Object 1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131" y="4770832"/>
            <a:ext cx="3894751" cy="742764"/>
          </a:xfrm>
          <a:prstGeom prst="rect">
            <a:avLst/>
          </a:prstGeom>
        </p:spPr>
      </p:pic>
      <p:sp>
        <p:nvSpPr>
          <p:cNvPr id="16" name="Object 15"/>
          <p:cNvSpPr/>
          <p:nvPr/>
        </p:nvSpPr>
        <p:spPr>
          <a:xfrm>
            <a:off x="666583" y="4880342"/>
            <a:ext cx="3862449" cy="533267"/>
          </a:xfrm>
          <a:prstGeom prst="rect">
            <a:avLst/>
          </a:prstGeom>
          <a:noFill/>
        </p:spPr>
        <p:txBody>
          <a:bodyPr wrap="square" rtlCol="0" anchor="t" bIns="0" lIns="0" rIns="0" tIns="0"/>
          <a:lstStyle/>
          <a:p>
            <a:pPr algn="l">
              <a:lnSpc>
                <a:spcPts val="4200"/>
              </a:lnSpc>
              <a:buNone/>
            </a:pPr>
            <a:r>
              <a:rPr lang="en-US" b="1" sz="3750" dirty="0" smtClean="0">
                <a:solidFill>
                  <a:srgbClr val="ffffff"/>
                </a:solidFill>
                <a:latin typeface="Geologica" pitchFamily="34" charset="0"/>
                <a:ea typeface="Geologica" pitchFamily="34" charset="-122"/>
                <a:cs typeface="Geologica" pitchFamily="34" charset="-120"/>
              </a:rPr>
              <a:t>5</a:t>
            </a:r>
            <a:endParaRPr lang="en-US" dirty="0"/>
          </a:p>
        </p:txBody>
      </p:sp>
      <p:sp>
        <p:nvSpPr>
          <p:cNvPr id="17" name="Object 16"/>
          <p:cNvSpPr/>
          <p:nvPr/>
        </p:nvSpPr>
        <p:spPr>
          <a:xfrm>
            <a:off x="4701650" y="4927955"/>
            <a:ext cx="5044964" cy="426584"/>
          </a:xfrm>
          <a:prstGeom prst="rect">
            <a:avLst/>
          </a:prstGeom>
          <a:noFill/>
        </p:spPr>
        <p:txBody>
          <a:bodyPr wrap="square" rtlCol="0" anchor="t" bIns="0" lIns="0" rIns="0" tIns="0"/>
          <a:lstStyle/>
          <a:p>
            <a:pPr algn="l">
              <a:lnSpc>
                <a:spcPts val="1680"/>
              </a:lnSpc>
              <a:buNone/>
            </a:pPr>
            <a:r>
              <a:rPr lang="en-US" b="1" sz="1500" dirty="0" smtClean="0">
                <a:solidFill>
                  <a:srgbClr val="ffffff"/>
                </a:solidFill>
                <a:latin typeface="Geologica" pitchFamily="34" charset="0"/>
                <a:ea typeface="Geologica" pitchFamily="34" charset="-122"/>
                <a:cs typeface="Geologica" pitchFamily="34" charset="-120"/>
              </a:rPr>
              <a:t>Protocol issues community tokens and badge NFTs</a:t>
            </a:r>
            <a:endParaRPr lang="en-US" dirty="0"/>
          </a:p>
        </p:txBody>
      </p:sp>
      <p:pic>
        <p:nvPicPr>
          <p:cNvPr id="18" name="Object 1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6131" y="5570732"/>
            <a:ext cx="4456586" cy="742764"/>
          </a:xfrm>
          <a:prstGeom prst="rect">
            <a:avLst/>
          </a:prstGeom>
        </p:spPr>
      </p:pic>
      <p:sp>
        <p:nvSpPr>
          <p:cNvPr id="19" name="Object 18"/>
          <p:cNvSpPr/>
          <p:nvPr/>
        </p:nvSpPr>
        <p:spPr>
          <a:xfrm>
            <a:off x="666583" y="5680242"/>
            <a:ext cx="4480467" cy="533267"/>
          </a:xfrm>
          <a:prstGeom prst="rect">
            <a:avLst/>
          </a:prstGeom>
          <a:noFill/>
        </p:spPr>
        <p:txBody>
          <a:bodyPr wrap="square" rtlCol="0" anchor="t" bIns="0" lIns="0" rIns="0" tIns="0"/>
          <a:lstStyle/>
          <a:p>
            <a:pPr algn="l">
              <a:lnSpc>
                <a:spcPts val="4200"/>
              </a:lnSpc>
              <a:buNone/>
            </a:pPr>
            <a:r>
              <a:rPr lang="en-US" b="1" sz="3750" dirty="0" smtClean="0">
                <a:solidFill>
                  <a:srgbClr val="333333"/>
                </a:solidFill>
                <a:latin typeface="Geologica" pitchFamily="34" charset="0"/>
                <a:ea typeface="Geologica" pitchFamily="34" charset="-122"/>
                <a:cs typeface="Geologica" pitchFamily="34" charset="-120"/>
              </a:rPr>
              <a:t>6</a:t>
            </a:r>
            <a:endParaRPr lang="en-US" dirty="0"/>
          </a:p>
        </p:txBody>
      </p:sp>
      <p:sp>
        <p:nvSpPr>
          <p:cNvPr id="20" name="Object 19"/>
          <p:cNvSpPr/>
          <p:nvPr/>
        </p:nvSpPr>
        <p:spPr>
          <a:xfrm>
            <a:off x="5263484" y="5727855"/>
            <a:ext cx="4735955" cy="426584"/>
          </a:xfrm>
          <a:prstGeom prst="rect">
            <a:avLst/>
          </a:prstGeom>
          <a:noFill/>
        </p:spPr>
        <p:txBody>
          <a:bodyPr wrap="square" rtlCol="0" anchor="t" bIns="0" lIns="0" rIns="0" tIns="0"/>
          <a:lstStyle/>
          <a:p>
            <a:pPr algn="l">
              <a:lnSpc>
                <a:spcPts val="1680"/>
              </a:lnSpc>
              <a:buNone/>
            </a:pPr>
            <a:r>
              <a:rPr lang="en-US" b="1" sz="1500" dirty="0" smtClean="0">
                <a:solidFill>
                  <a:srgbClr val="ffffff"/>
                </a:solidFill>
                <a:latin typeface="Geologica" pitchFamily="34" charset="0"/>
                <a:ea typeface="Geologica" pitchFamily="34" charset="-122"/>
                <a:cs typeface="Geologica" pitchFamily="34" charset="-120"/>
              </a:rPr>
              <a:t>Community offers benefits like training to members</a:t>
            </a:r>
            <a:endParaRPr lang="en-US" dirty="0"/>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60606"/>
        </a:solidFill>
        <a:effectLst/>
      </p:bgPr>
    </p:bg>
    <p:spTree>
      <p:nvGrpSpPr>
        <p:cNvPr id="1" name=""/>
        <p:cNvGrpSpPr/>
        <p:nvPr/>
      </p:nvGrpSpPr>
      <p:grpSpPr>
        <a:xfrm>
          <a:off x="0" y="0"/>
          <a:ext cx="0" cy="0"/>
          <a:chOff x="0" y="0"/>
          <a:chExt cx="0" cy="0"/>
        </a:xfrm>
      </p:grpSpPr>
      <p:sp>
        <p:nvSpPr>
          <p:cNvPr id="2" name="Object 1"/>
          <p:cNvSpPr/>
          <p:nvPr/>
        </p:nvSpPr>
        <p:spPr>
          <a:xfrm>
            <a:off x="0" y="380905"/>
            <a:ext cx="12188952" cy="533267"/>
          </a:xfrm>
          <a:prstGeom prst="rect">
            <a:avLst/>
          </a:prstGeom>
          <a:noFill/>
        </p:spPr>
        <p:txBody>
          <a:bodyPr wrap="square" rtlCol="0" anchor="t" bIns="0" lIns="0" rIns="0" tIns="0"/>
          <a:lstStyle/>
          <a:p>
            <a:pPr algn="ctr">
              <a:lnSpc>
                <a:spcPts val="4200"/>
              </a:lnSpc>
              <a:buNone/>
            </a:pPr>
            <a:r>
              <a:rPr lang="en-US" b="1" sz="3750" dirty="0" smtClean="0">
                <a:solidFill>
                  <a:srgbClr val="ffffff"/>
                </a:solidFill>
                <a:latin typeface="Geologica" pitchFamily="34" charset="0"/>
                <a:ea typeface="Geologica" pitchFamily="34" charset="-122"/>
                <a:cs typeface="Geologica" pitchFamily="34" charset="-120"/>
              </a:rPr>
              <a:t>Benefits</a:t>
            </a:r>
            <a:endParaRPr lang="en-US" dirty="0"/>
          </a:p>
        </p:txBody>
      </p:sp>
      <p:sp>
        <p:nvSpPr>
          <p:cNvPr id="3" name="Object 2"/>
          <p:cNvSpPr/>
          <p:nvPr/>
        </p:nvSpPr>
        <p:spPr>
          <a:xfrm>
            <a:off x="1476006" y="1980705"/>
            <a:ext cx="1428393" cy="1428393"/>
          </a:xfrm>
          <a:prstGeom prst="ellipse">
            <a:avLst/>
          </a:prstGeom>
          <a:solidFill>
            <a:srgbClr val="a3c987"/>
          </a:solidFill>
        </p:spPr>
      </p:sp>
      <p:pic>
        <p:nvPicPr>
          <p:cNvPr id="4" name="Object 3"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88901" y="2335013"/>
            <a:ext cx="599925" cy="657061"/>
          </a:xfrm>
          <a:prstGeom prst="rect">
            <a:avLst/>
          </a:prstGeom>
        </p:spPr>
      </p:pic>
      <p:sp>
        <p:nvSpPr>
          <p:cNvPr id="5" name="Object 4"/>
          <p:cNvSpPr/>
          <p:nvPr/>
        </p:nvSpPr>
        <p:spPr>
          <a:xfrm>
            <a:off x="582308" y="3506258"/>
            <a:ext cx="3215788" cy="255920"/>
          </a:xfrm>
          <a:prstGeom prst="rect">
            <a:avLst/>
          </a:prstGeom>
          <a:noFill/>
        </p:spPr>
        <p:txBody>
          <a:bodyPr wrap="square" rtlCol="0" anchor="t" bIns="0" lIns="0" rIns="0" tIns="0"/>
          <a:lstStyle/>
          <a:p>
            <a:pPr algn="ctr">
              <a:lnSpc>
                <a:spcPts val="2016"/>
              </a:lnSpc>
              <a:buNone/>
            </a:pPr>
            <a:r>
              <a:rPr lang="en-US" b="1" sz="1800" dirty="0" smtClean="0">
                <a:solidFill>
                  <a:srgbClr val="ffffff"/>
                </a:solidFill>
                <a:latin typeface="Geologica" pitchFamily="34" charset="0"/>
                <a:ea typeface="Geologica" pitchFamily="34" charset="-122"/>
                <a:cs typeface="Geologica" pitchFamily="34" charset="-120"/>
              </a:rPr>
              <a:t>For Communities</a:t>
            </a:r>
            <a:endParaRPr lang="en-US" dirty="0"/>
          </a:p>
        </p:txBody>
      </p:sp>
      <p:sp>
        <p:nvSpPr>
          <p:cNvPr id="6" name="Object 5"/>
          <p:cNvSpPr/>
          <p:nvPr/>
        </p:nvSpPr>
        <p:spPr>
          <a:xfrm>
            <a:off x="582308" y="3864249"/>
            <a:ext cx="3215788" cy="853167"/>
          </a:xfrm>
          <a:prstGeom prst="rect">
            <a:avLst/>
          </a:prstGeom>
          <a:noFill/>
        </p:spPr>
        <p:txBody>
          <a:bodyPr wrap="square" rtlCol="0" anchor="t" bIns="0" lIns="0" rIns="0" tIns="0"/>
          <a:lstStyle/>
          <a:p>
            <a:pPr algn="ctr">
              <a:lnSpc>
                <a:spcPts val="1680"/>
              </a:lnSpc>
              <a:spcBef>
                <a:spcPts val="788"/>
              </a:spcBef>
              <a:buNone/>
            </a:pPr>
            <a:r>
              <a:rPr lang="en-US" sz="1500" dirty="0" smtClean="0">
                <a:solidFill>
                  <a:srgbClr val="ffffff">
                    <a:alpha val="50000"/>
                  </a:srgbClr>
                </a:solidFill>
                <a:latin typeface="Geologica" pitchFamily="34" charset="0"/>
                <a:ea typeface="Geologica" pitchFamily="34" charset="-122"/>
                <a:cs typeface="Geologica" pitchFamily="34" charset="-120"/>
              </a:rPr>
              <a:t>A Sustainable Business Model: Recurring revenue through facilitating hiring of community members</a:t>
            </a:r>
            <a:endParaRPr lang="en-US" dirty="0"/>
          </a:p>
        </p:txBody>
      </p:sp>
      <p:sp>
        <p:nvSpPr>
          <p:cNvPr id="7" name="Object 6"/>
          <p:cNvSpPr/>
          <p:nvPr/>
        </p:nvSpPr>
        <p:spPr>
          <a:xfrm>
            <a:off x="5380280" y="1980705"/>
            <a:ext cx="1428393" cy="1428393"/>
          </a:xfrm>
          <a:prstGeom prst="ellipse">
            <a:avLst/>
          </a:prstGeom>
          <a:solidFill>
            <a:srgbClr val="f69783"/>
          </a:solidFill>
        </p:spPr>
      </p:sp>
      <p:pic>
        <p:nvPicPr>
          <p:cNvPr id="8" name="Object 7"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8066" y="2351752"/>
            <a:ext cx="657061" cy="685629"/>
          </a:xfrm>
          <a:prstGeom prst="rect">
            <a:avLst/>
          </a:prstGeom>
        </p:spPr>
      </p:pic>
      <p:sp>
        <p:nvSpPr>
          <p:cNvPr id="9" name="Object 8"/>
          <p:cNvSpPr/>
          <p:nvPr/>
        </p:nvSpPr>
        <p:spPr>
          <a:xfrm>
            <a:off x="4638468" y="3506258"/>
            <a:ext cx="2912017" cy="255920"/>
          </a:xfrm>
          <a:prstGeom prst="rect">
            <a:avLst/>
          </a:prstGeom>
          <a:noFill/>
        </p:spPr>
        <p:txBody>
          <a:bodyPr wrap="square" rtlCol="0" anchor="t" bIns="0" lIns="0" rIns="0" tIns="0"/>
          <a:lstStyle/>
          <a:p>
            <a:pPr algn="ctr">
              <a:lnSpc>
                <a:spcPts val="2016"/>
              </a:lnSpc>
              <a:buNone/>
            </a:pPr>
            <a:r>
              <a:rPr lang="en-US" b="1" sz="1800" dirty="0" smtClean="0">
                <a:solidFill>
                  <a:srgbClr val="ffffff"/>
                </a:solidFill>
                <a:latin typeface="Geologica" pitchFamily="34" charset="0"/>
                <a:ea typeface="Geologica" pitchFamily="34" charset="-122"/>
                <a:cs typeface="Geologica" pitchFamily="34" charset="-120"/>
              </a:rPr>
              <a:t>For Professionals</a:t>
            </a:r>
            <a:endParaRPr lang="en-US" dirty="0"/>
          </a:p>
        </p:txBody>
      </p:sp>
      <p:sp>
        <p:nvSpPr>
          <p:cNvPr id="10" name="Object 9"/>
          <p:cNvSpPr/>
          <p:nvPr/>
        </p:nvSpPr>
        <p:spPr>
          <a:xfrm>
            <a:off x="4638468" y="3864249"/>
            <a:ext cx="2912017" cy="426584"/>
          </a:xfrm>
          <a:prstGeom prst="rect">
            <a:avLst/>
          </a:prstGeom>
          <a:noFill/>
        </p:spPr>
        <p:txBody>
          <a:bodyPr wrap="square" rtlCol="0" anchor="t" bIns="0" lIns="0" rIns="0" tIns="0"/>
          <a:lstStyle/>
          <a:p>
            <a:pPr algn="ctr">
              <a:lnSpc>
                <a:spcPts val="1680"/>
              </a:lnSpc>
              <a:spcBef>
                <a:spcPts val="788"/>
              </a:spcBef>
              <a:buNone/>
            </a:pPr>
            <a:r>
              <a:rPr lang="en-US" sz="1500" dirty="0" smtClean="0">
                <a:solidFill>
                  <a:srgbClr val="ffffff">
                    <a:alpha val="50000"/>
                  </a:srgbClr>
                </a:solidFill>
                <a:latin typeface="Geologica" pitchFamily="34" charset="0"/>
                <a:ea typeface="Geologica" pitchFamily="34" charset="-122"/>
                <a:cs typeface="Geologica" pitchFamily="34" charset="-120"/>
              </a:rPr>
              <a:t>Proof of resume, community benefits and ownership</a:t>
            </a:r>
            <a:endParaRPr lang="en-US" dirty="0"/>
          </a:p>
        </p:txBody>
      </p:sp>
      <p:sp>
        <p:nvSpPr>
          <p:cNvPr id="11" name="Object 10"/>
          <p:cNvSpPr/>
          <p:nvPr/>
        </p:nvSpPr>
        <p:spPr>
          <a:xfrm>
            <a:off x="9284553" y="1980705"/>
            <a:ext cx="1428393" cy="1428393"/>
          </a:xfrm>
          <a:prstGeom prst="ellipse">
            <a:avLst/>
          </a:prstGeom>
          <a:solidFill>
            <a:srgbClr val="78bcee"/>
          </a:solidFill>
        </p:spPr>
      </p:sp>
      <p:pic>
        <p:nvPicPr>
          <p:cNvPr id="12" name="Object 11"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89075" y="2401969"/>
            <a:ext cx="628493" cy="590402"/>
          </a:xfrm>
          <a:prstGeom prst="rect">
            <a:avLst/>
          </a:prstGeom>
        </p:spPr>
      </p:pic>
      <p:sp>
        <p:nvSpPr>
          <p:cNvPr id="13" name="Object 12"/>
          <p:cNvSpPr/>
          <p:nvPr/>
        </p:nvSpPr>
        <p:spPr>
          <a:xfrm>
            <a:off x="8181358" y="3506258"/>
            <a:ext cx="3634784" cy="255920"/>
          </a:xfrm>
          <a:prstGeom prst="rect">
            <a:avLst/>
          </a:prstGeom>
          <a:noFill/>
        </p:spPr>
        <p:txBody>
          <a:bodyPr wrap="square" rtlCol="0" anchor="t" bIns="0" lIns="0" rIns="0" tIns="0"/>
          <a:lstStyle/>
          <a:p>
            <a:pPr algn="ctr">
              <a:lnSpc>
                <a:spcPts val="2016"/>
              </a:lnSpc>
              <a:buNone/>
            </a:pPr>
            <a:r>
              <a:rPr lang="en-US" b="1" sz="1800" dirty="0" smtClean="0">
                <a:solidFill>
                  <a:srgbClr val="ffffff"/>
                </a:solidFill>
                <a:latin typeface="Geologica" pitchFamily="34" charset="0"/>
                <a:ea typeface="Geologica" pitchFamily="34" charset="-122"/>
                <a:cs typeface="Geologica" pitchFamily="34" charset="-120"/>
              </a:rPr>
              <a:t>For Contractors</a:t>
            </a:r>
            <a:endParaRPr lang="en-US" dirty="0"/>
          </a:p>
        </p:txBody>
      </p:sp>
      <p:sp>
        <p:nvSpPr>
          <p:cNvPr id="14" name="Object 13"/>
          <p:cNvSpPr/>
          <p:nvPr/>
        </p:nvSpPr>
        <p:spPr>
          <a:xfrm>
            <a:off x="8181358" y="3864249"/>
            <a:ext cx="3634784" cy="639875"/>
          </a:xfrm>
          <a:prstGeom prst="rect">
            <a:avLst/>
          </a:prstGeom>
          <a:noFill/>
        </p:spPr>
        <p:txBody>
          <a:bodyPr wrap="square" rtlCol="0" anchor="t" bIns="0" lIns="0" rIns="0" tIns="0"/>
          <a:lstStyle/>
          <a:p>
            <a:pPr algn="ctr">
              <a:lnSpc>
                <a:spcPts val="1680"/>
              </a:lnSpc>
              <a:spcBef>
                <a:spcPts val="788"/>
              </a:spcBef>
              <a:buNone/>
            </a:pPr>
            <a:r>
              <a:rPr lang="en-US" sz="1500" dirty="0" smtClean="0">
                <a:solidFill>
                  <a:srgbClr val="ffffff">
                    <a:alpha val="50000"/>
                  </a:srgbClr>
                </a:solidFill>
                <a:latin typeface="Geologica" pitchFamily="34" charset="0"/>
                <a:ea typeface="Geologica" pitchFamily="34" charset="-122"/>
                <a:cs typeface="Geologica" pitchFamily="34" charset="-120"/>
              </a:rPr>
              <a:t>Proof of hiring, community benefits and, a tool for efficient hiring and management</a:t>
            </a:r>
            <a:endParaRPr lang="en-US" dirty="0"/>
          </a:p>
        </p:txBody>
      </p:sp>
      <p:sp>
        <p:nvSpPr>
          <p:cNvPr id="15" name="Object 14"/>
          <p:cNvSpPr/>
          <p:nvPr/>
        </p:nvSpPr>
        <p:spPr>
          <a:xfrm>
            <a:off x="0" y="5570732"/>
            <a:ext cx="12188952" cy="1285554"/>
          </a:xfrm>
          <a:prstGeom prst="rect">
            <a:avLst/>
          </a:prstGeom>
          <a:solidFill>
            <a:srgbClr val="a3c987"/>
          </a:solidFill>
        </p:spPr>
      </p:sp>
      <p:sp>
        <p:nvSpPr>
          <p:cNvPr id="16" name="Object 15"/>
          <p:cNvSpPr/>
          <p:nvPr/>
        </p:nvSpPr>
        <p:spPr>
          <a:xfrm>
            <a:off x="346534" y="5894501"/>
            <a:ext cx="11495884" cy="639801"/>
          </a:xfrm>
          <a:prstGeom prst="rect">
            <a:avLst/>
          </a:prstGeom>
          <a:noFill/>
        </p:spPr>
        <p:txBody>
          <a:bodyPr wrap="square" rtlCol="0" anchor="t" bIns="0" lIns="0" rIns="0" tIns="0"/>
          <a:lstStyle/>
          <a:p>
            <a:pPr algn="ctr">
              <a:lnSpc>
                <a:spcPts val="2520"/>
              </a:lnSpc>
              <a:buNone/>
            </a:pPr>
            <a:r>
              <a:rPr lang="en-US" b="1" sz="2250" dirty="0" smtClean="0">
                <a:solidFill>
                  <a:srgbClr val="333333"/>
                </a:solidFill>
                <a:latin typeface="Geologica" pitchFamily="34" charset="0"/>
                <a:ea typeface="Geologica" pitchFamily="34" charset="-122"/>
                <a:cs typeface="Geologica" pitchFamily="34" charset="-120"/>
              </a:rPr>
              <a:t>The Kyōdō Protocol provides benefits for communities, professionals, and contractors through an efficient hiring process while preserving privacy.</a:t>
            </a:r>
            <a:endParaRPr lang="en-US" dirty="0"/>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60606"/>
        </a:solidFill>
        <a:effectLst/>
      </p:bgPr>
    </p:bg>
    <p:spTree>
      <p:nvGrpSpPr>
        <p:cNvPr id="1" name=""/>
        <p:cNvGrpSpPr/>
        <p:nvPr/>
      </p:nvGrpSpPr>
      <p:grpSpPr>
        <a:xfrm>
          <a:off x="0" y="0"/>
          <a:ext cx="0" cy="0"/>
          <a:chOff x="0" y="0"/>
          <a:chExt cx="0" cy="0"/>
        </a:xfrm>
      </p:grpSpPr>
      <p:sp>
        <p:nvSpPr>
          <p:cNvPr id="2" name="Object 1"/>
          <p:cNvSpPr/>
          <p:nvPr/>
        </p:nvSpPr>
        <p:spPr>
          <a:xfrm>
            <a:off x="1935539" y="380905"/>
            <a:ext cx="8317874" cy="1066533"/>
          </a:xfrm>
          <a:prstGeom prst="rect">
            <a:avLst/>
          </a:prstGeom>
          <a:noFill/>
        </p:spPr>
        <p:txBody>
          <a:bodyPr wrap="square" rtlCol="0" anchor="t" bIns="0" lIns="0" rIns="0" tIns="0"/>
          <a:lstStyle/>
          <a:p>
            <a:pPr algn="ctr">
              <a:lnSpc>
                <a:spcPts val="4200"/>
              </a:lnSpc>
              <a:buNone/>
            </a:pPr>
            <a:r>
              <a:rPr lang="en-US" b="1" sz="3750" dirty="0" smtClean="0">
                <a:solidFill>
                  <a:srgbClr val="ffffff"/>
                </a:solidFill>
                <a:latin typeface="Geologica" pitchFamily="34" charset="0"/>
                <a:ea typeface="Geologica" pitchFamily="34" charset="-122"/>
                <a:cs typeface="Geologica" pitchFamily="34" charset="-120"/>
              </a:rPr>
              <a:t>Applications of Zero Knowledge Proofs on Kyōdō Protocol</a:t>
            </a:r>
            <a:endParaRPr lang="en-US" dirty="0"/>
          </a:p>
        </p:txBody>
      </p:sp>
      <p:sp>
        <p:nvSpPr>
          <p:cNvPr id="3" name="Object 2"/>
          <p:cNvSpPr/>
          <p:nvPr/>
        </p:nvSpPr>
        <p:spPr>
          <a:xfrm>
            <a:off x="1180805" y="2104499"/>
            <a:ext cx="2209248" cy="2209248"/>
          </a:xfrm>
          <a:prstGeom prst="ellipse">
            <a:avLst/>
          </a:prstGeom>
          <a:solidFill>
            <a:srgbClr val="a3c987"/>
          </a:solidFill>
        </p:spPr>
      </p:sp>
      <p:pic>
        <p:nvPicPr>
          <p:cNvPr id="4" name="Object 3"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013589" y="2691327"/>
            <a:ext cx="552312" cy="1057011"/>
          </a:xfrm>
          <a:prstGeom prst="rect">
            <a:avLst/>
          </a:prstGeom>
        </p:spPr>
      </p:pic>
      <p:sp>
        <p:nvSpPr>
          <p:cNvPr id="5" name="Object 4"/>
          <p:cNvSpPr/>
          <p:nvPr/>
        </p:nvSpPr>
        <p:spPr>
          <a:xfrm>
            <a:off x="295201" y="4458520"/>
            <a:ext cx="3980455" cy="255920"/>
          </a:xfrm>
          <a:prstGeom prst="rect">
            <a:avLst/>
          </a:prstGeom>
          <a:noFill/>
        </p:spPr>
        <p:txBody>
          <a:bodyPr wrap="square" rtlCol="0" anchor="t" bIns="0" lIns="0" rIns="0" tIns="0"/>
          <a:lstStyle/>
          <a:p>
            <a:pPr algn="ctr">
              <a:lnSpc>
                <a:spcPts val="2016"/>
              </a:lnSpc>
              <a:buNone/>
            </a:pPr>
            <a:r>
              <a:rPr lang="en-US" b="1" sz="1800" dirty="0" smtClean="0">
                <a:solidFill>
                  <a:srgbClr val="ffffff"/>
                </a:solidFill>
                <a:latin typeface="Geologica" pitchFamily="34" charset="0"/>
                <a:ea typeface="Geologica" pitchFamily="34" charset="-122"/>
                <a:cs typeface="Geologica" pitchFamily="34" charset="-120"/>
              </a:rPr>
              <a:t>Identity Verification</a:t>
            </a:r>
            <a:endParaRPr lang="en-US" dirty="0"/>
          </a:p>
        </p:txBody>
      </p:sp>
      <p:sp>
        <p:nvSpPr>
          <p:cNvPr id="6" name="Object 5"/>
          <p:cNvSpPr/>
          <p:nvPr/>
        </p:nvSpPr>
        <p:spPr>
          <a:xfrm>
            <a:off x="295201" y="4816511"/>
            <a:ext cx="3980455" cy="639875"/>
          </a:xfrm>
          <a:prstGeom prst="rect">
            <a:avLst/>
          </a:prstGeom>
          <a:noFill/>
        </p:spPr>
        <p:txBody>
          <a:bodyPr wrap="square" rtlCol="0" anchor="t" bIns="0" lIns="0" rIns="0" tIns="0"/>
          <a:lstStyle/>
          <a:p>
            <a:pPr algn="ctr">
              <a:lnSpc>
                <a:spcPts val="1680"/>
              </a:lnSpc>
              <a:spcBef>
                <a:spcPts val="788"/>
              </a:spcBef>
              <a:buNone/>
            </a:pPr>
            <a:r>
              <a:rPr lang="en-US" sz="1500" dirty="0" smtClean="0">
                <a:solidFill>
                  <a:srgbClr val="ffffff">
                    <a:alpha val="50000"/>
                  </a:srgbClr>
                </a:solidFill>
                <a:latin typeface="Geologica" pitchFamily="34" charset="0"/>
                <a:ea typeface="Geologica" pitchFamily="34" charset="-122"/>
                <a:cs typeface="Geologica" pitchFamily="34" charset="-120"/>
              </a:rPr>
              <a:t>ZKP allows members to prove their identity without revealing personal details.</a:t>
            </a:r>
            <a:endParaRPr lang="en-US" dirty="0"/>
          </a:p>
        </p:txBody>
      </p:sp>
      <p:sp>
        <p:nvSpPr>
          <p:cNvPr id="7" name="Object 6"/>
          <p:cNvSpPr/>
          <p:nvPr/>
        </p:nvSpPr>
        <p:spPr>
          <a:xfrm>
            <a:off x="4989852" y="2104499"/>
            <a:ext cx="2209248" cy="2209248"/>
          </a:xfrm>
          <a:prstGeom prst="ellipse">
            <a:avLst/>
          </a:prstGeom>
          <a:solidFill>
            <a:srgbClr val="f69783"/>
          </a:solidFill>
        </p:spPr>
      </p:sp>
      <p:pic>
        <p:nvPicPr>
          <p:cNvPr id="8" name="Object 7"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7849" y="2807833"/>
            <a:ext cx="1171282" cy="828468"/>
          </a:xfrm>
          <a:prstGeom prst="rect">
            <a:avLst/>
          </a:prstGeom>
        </p:spPr>
      </p:pic>
      <p:sp>
        <p:nvSpPr>
          <p:cNvPr id="9" name="Object 8"/>
          <p:cNvSpPr/>
          <p:nvPr/>
        </p:nvSpPr>
        <p:spPr>
          <a:xfrm>
            <a:off x="4104249" y="4458520"/>
            <a:ext cx="3980455" cy="255920"/>
          </a:xfrm>
          <a:prstGeom prst="rect">
            <a:avLst/>
          </a:prstGeom>
          <a:noFill/>
        </p:spPr>
        <p:txBody>
          <a:bodyPr wrap="square" rtlCol="0" anchor="t" bIns="0" lIns="0" rIns="0" tIns="0"/>
          <a:lstStyle/>
          <a:p>
            <a:pPr algn="ctr">
              <a:lnSpc>
                <a:spcPts val="2016"/>
              </a:lnSpc>
              <a:buNone/>
            </a:pPr>
            <a:r>
              <a:rPr lang="en-US" b="1" sz="1800" dirty="0" smtClean="0">
                <a:solidFill>
                  <a:srgbClr val="ffffff"/>
                </a:solidFill>
                <a:latin typeface="Geologica" pitchFamily="34" charset="0"/>
                <a:ea typeface="Geologica" pitchFamily="34" charset="-122"/>
                <a:cs typeface="Geologica" pitchFamily="34" charset="-120"/>
              </a:rPr>
              <a:t>Transaction Validation</a:t>
            </a:r>
            <a:endParaRPr lang="en-US" dirty="0"/>
          </a:p>
        </p:txBody>
      </p:sp>
      <p:sp>
        <p:nvSpPr>
          <p:cNvPr id="10" name="Object 9"/>
          <p:cNvSpPr/>
          <p:nvPr/>
        </p:nvSpPr>
        <p:spPr>
          <a:xfrm>
            <a:off x="4104249" y="4816511"/>
            <a:ext cx="3980455" cy="426584"/>
          </a:xfrm>
          <a:prstGeom prst="rect">
            <a:avLst/>
          </a:prstGeom>
          <a:noFill/>
        </p:spPr>
        <p:txBody>
          <a:bodyPr wrap="square" rtlCol="0" anchor="t" bIns="0" lIns="0" rIns="0" tIns="0"/>
          <a:lstStyle/>
          <a:p>
            <a:pPr algn="ctr">
              <a:lnSpc>
                <a:spcPts val="1680"/>
              </a:lnSpc>
              <a:spcBef>
                <a:spcPts val="788"/>
              </a:spcBef>
              <a:buNone/>
            </a:pPr>
            <a:r>
              <a:rPr lang="en-US" sz="1500" dirty="0" smtClean="0">
                <a:solidFill>
                  <a:srgbClr val="ffffff">
                    <a:alpha val="50000"/>
                  </a:srgbClr>
                </a:solidFill>
                <a:latin typeface="Geologica" pitchFamily="34" charset="0"/>
                <a:ea typeface="Geologica" pitchFamily="34" charset="-122"/>
                <a:cs typeface="Geologica" pitchFamily="34" charset="-120"/>
              </a:rPr>
              <a:t>ZKP validates transactions on the protocol without exposing actual data.</a:t>
            </a:r>
            <a:endParaRPr lang="en-US" dirty="0"/>
          </a:p>
        </p:txBody>
      </p:sp>
      <p:sp>
        <p:nvSpPr>
          <p:cNvPr id="11" name="Object 10"/>
          <p:cNvSpPr/>
          <p:nvPr/>
        </p:nvSpPr>
        <p:spPr>
          <a:xfrm>
            <a:off x="8798900" y="2104499"/>
            <a:ext cx="2209248" cy="2209248"/>
          </a:xfrm>
          <a:prstGeom prst="ellipse">
            <a:avLst/>
          </a:prstGeom>
          <a:solidFill>
            <a:srgbClr val="78bcee"/>
          </a:solidFill>
        </p:spPr>
      </p:sp>
      <p:pic>
        <p:nvPicPr>
          <p:cNvPr id="12" name="Object 11"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15177" y="2691324"/>
            <a:ext cx="780855" cy="1037965"/>
          </a:xfrm>
          <a:prstGeom prst="rect">
            <a:avLst/>
          </a:prstGeom>
        </p:spPr>
      </p:pic>
      <p:sp>
        <p:nvSpPr>
          <p:cNvPr id="13" name="Object 12"/>
          <p:cNvSpPr/>
          <p:nvPr/>
        </p:nvSpPr>
        <p:spPr>
          <a:xfrm>
            <a:off x="7913296" y="4458520"/>
            <a:ext cx="3980455" cy="255920"/>
          </a:xfrm>
          <a:prstGeom prst="rect">
            <a:avLst/>
          </a:prstGeom>
          <a:noFill/>
        </p:spPr>
        <p:txBody>
          <a:bodyPr wrap="square" rtlCol="0" anchor="t" bIns="0" lIns="0" rIns="0" tIns="0"/>
          <a:lstStyle/>
          <a:p>
            <a:pPr algn="ctr">
              <a:lnSpc>
                <a:spcPts val="2016"/>
              </a:lnSpc>
              <a:buNone/>
            </a:pPr>
            <a:r>
              <a:rPr lang="en-US" b="1" sz="1800" dirty="0" smtClean="0">
                <a:solidFill>
                  <a:srgbClr val="ffffff"/>
                </a:solidFill>
                <a:latin typeface="Geologica" pitchFamily="34" charset="0"/>
                <a:ea typeface="Geologica" pitchFamily="34" charset="-122"/>
                <a:cs typeface="Geologica" pitchFamily="34" charset="-120"/>
              </a:rPr>
              <a:t>Proof of Resume</a:t>
            </a:r>
            <a:endParaRPr lang="en-US" dirty="0"/>
          </a:p>
        </p:txBody>
      </p:sp>
      <p:sp>
        <p:nvSpPr>
          <p:cNvPr id="14" name="Object 13"/>
          <p:cNvSpPr/>
          <p:nvPr/>
        </p:nvSpPr>
        <p:spPr>
          <a:xfrm>
            <a:off x="7913296" y="4816511"/>
            <a:ext cx="3980455" cy="639875"/>
          </a:xfrm>
          <a:prstGeom prst="rect">
            <a:avLst/>
          </a:prstGeom>
          <a:noFill/>
        </p:spPr>
        <p:txBody>
          <a:bodyPr wrap="square" rtlCol="0" anchor="t" bIns="0" lIns="0" rIns="0" tIns="0"/>
          <a:lstStyle/>
          <a:p>
            <a:pPr algn="ctr">
              <a:lnSpc>
                <a:spcPts val="1680"/>
              </a:lnSpc>
              <a:spcBef>
                <a:spcPts val="788"/>
              </a:spcBef>
              <a:buNone/>
            </a:pPr>
            <a:r>
              <a:rPr lang="en-US" sz="1500" dirty="0" smtClean="0">
                <a:solidFill>
                  <a:srgbClr val="ffffff">
                    <a:alpha val="50000"/>
                  </a:srgbClr>
                </a:solidFill>
                <a:latin typeface="Geologica" pitchFamily="34" charset="0"/>
                <a:ea typeface="Geologica" pitchFamily="34" charset="-122"/>
                <a:cs typeface="Geologica" pitchFamily="34" charset="-120"/>
              </a:rPr>
              <a:t>Professionals can prove their skills without revealing specific projects or clients.</a:t>
            </a:r>
            <a:endParaRPr lang="en-US" dirty="0"/>
          </a:p>
        </p:txBody>
      </p:sp>
      <p:sp>
        <p:nvSpPr>
          <p:cNvPr id="15" name="Object 14"/>
          <p:cNvSpPr/>
          <p:nvPr/>
        </p:nvSpPr>
        <p:spPr>
          <a:xfrm>
            <a:off x="0" y="5894501"/>
            <a:ext cx="12188952" cy="961784"/>
          </a:xfrm>
          <a:prstGeom prst="rect">
            <a:avLst/>
          </a:prstGeom>
          <a:solidFill>
            <a:srgbClr val="f69783"/>
          </a:solidFill>
        </p:spPr>
      </p:sp>
      <p:sp>
        <p:nvSpPr>
          <p:cNvPr id="16" name="Object 15"/>
          <p:cNvSpPr/>
          <p:nvPr/>
        </p:nvSpPr>
        <p:spPr>
          <a:xfrm>
            <a:off x="-95226" y="6218270"/>
            <a:ext cx="12379404" cy="319900"/>
          </a:xfrm>
          <a:prstGeom prst="rect">
            <a:avLst/>
          </a:prstGeom>
          <a:noFill/>
        </p:spPr>
        <p:txBody>
          <a:bodyPr wrap="square" rtlCol="0" anchor="t" bIns="0" lIns="0" rIns="0" tIns="0"/>
          <a:lstStyle/>
          <a:p>
            <a:pPr algn="ctr">
              <a:lnSpc>
                <a:spcPts val="2520"/>
              </a:lnSpc>
              <a:buNone/>
            </a:pPr>
            <a:r>
              <a:rPr lang="en-US" b="1" sz="2250" dirty="0" smtClean="0">
                <a:solidFill>
                  <a:srgbClr val="333333"/>
                </a:solidFill>
                <a:latin typeface="Geologica" pitchFamily="34" charset="0"/>
                <a:ea typeface="Geologica" pitchFamily="34" charset="-122"/>
                <a:cs typeface="Geologica" pitchFamily="34" charset="-120"/>
              </a:rPr>
              <a:t>ZKP enables privacy, security and efficiency on the Kyodo Protocol.</a:t>
            </a:r>
            <a:endParaRPr lang="en-US" dirty="0"/>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60606"/>
        </a:solidFill>
        <a:effectLst/>
      </p:bgPr>
    </p:bg>
    <p:spTree>
      <p:nvGrpSpPr>
        <p:cNvPr id="1" name=""/>
        <p:cNvGrpSpPr/>
        <p:nvPr/>
      </p:nvGrpSpPr>
      <p:grpSpPr>
        <a:xfrm>
          <a:off x="0" y="0"/>
          <a:ext cx="0" cy="0"/>
          <a:chOff x="0" y="0"/>
          <a:chExt cx="0" cy="0"/>
        </a:xfrm>
      </p:grpSpPr>
      <p:sp>
        <p:nvSpPr>
          <p:cNvPr id="2" name="Object 1"/>
          <p:cNvSpPr/>
          <p:nvPr/>
        </p:nvSpPr>
        <p:spPr>
          <a:xfrm>
            <a:off x="0" y="380905"/>
            <a:ext cx="12188952" cy="533267"/>
          </a:xfrm>
          <a:prstGeom prst="rect">
            <a:avLst/>
          </a:prstGeom>
          <a:noFill/>
        </p:spPr>
        <p:txBody>
          <a:bodyPr wrap="square" rtlCol="0" anchor="t" bIns="0" lIns="0" rIns="0" tIns="0"/>
          <a:lstStyle/>
          <a:p>
            <a:pPr algn="ctr">
              <a:lnSpc>
                <a:spcPts val="4200"/>
              </a:lnSpc>
              <a:buNone/>
            </a:pPr>
            <a:r>
              <a:rPr lang="en-US" b="1" sz="3750" dirty="0" smtClean="0">
                <a:solidFill>
                  <a:srgbClr val="ffffff"/>
                </a:solidFill>
                <a:latin typeface="Geologica" pitchFamily="34" charset="0"/>
                <a:ea typeface="Geologica" pitchFamily="34" charset="-122"/>
                <a:cs typeface="Geologica" pitchFamily="34" charset="-120"/>
              </a:rPr>
              <a:t>Business Projection</a:t>
            </a:r>
            <a:endParaRPr lang="en-US" dirty="0"/>
          </a:p>
        </p:txBody>
      </p:sp>
      <p:pic>
        <p:nvPicPr>
          <p:cNvPr id="3" name="Object 2" descr="preencoded.png">    </p:cNvPr>
          <p:cNvPicPr>
            <a:picLocks noChangeAspect="1"/>
          </p:cNvPicPr>
          <p:nvPr/>
        </p:nvPicPr>
        <p:blipFill>
          <a:blip r:embed="rId1"/>
          <a:stretch>
            <a:fillRect/>
          </a:stretch>
        </p:blipFill>
        <p:spPr>
          <a:xfrm>
            <a:off x="285679" y="1380780"/>
            <a:ext cx="11617595" cy="5094601"/>
          </a:xfrm>
          <a:prstGeom prst="rect">
            <a:avLst/>
          </a:prstGeom>
        </p:spPr>
      </p:pic>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60606"/>
        </a:solidFill>
        <a:effectLst/>
      </p:bgPr>
    </p:bg>
    <p:spTree>
      <p:nvGrpSpPr>
        <p:cNvPr id="1" name=""/>
        <p:cNvGrpSpPr/>
        <p:nvPr/>
      </p:nvGrpSpPr>
      <p:grpSpPr>
        <a:xfrm>
          <a:off x="0" y="0"/>
          <a:ext cx="0" cy="0"/>
          <a:chOff x="0" y="0"/>
          <a:chExt cx="0" cy="0"/>
        </a:xfrm>
      </p:grpSpPr>
      <p:sp>
        <p:nvSpPr>
          <p:cNvPr id="2" name="Object 1"/>
          <p:cNvSpPr/>
          <p:nvPr/>
        </p:nvSpPr>
        <p:spPr>
          <a:xfrm>
            <a:off x="0" y="380905"/>
            <a:ext cx="12188952" cy="533267"/>
          </a:xfrm>
          <a:prstGeom prst="rect">
            <a:avLst/>
          </a:prstGeom>
          <a:noFill/>
        </p:spPr>
        <p:txBody>
          <a:bodyPr wrap="square" rtlCol="0" anchor="t" bIns="0" lIns="0" rIns="0" tIns="0"/>
          <a:lstStyle/>
          <a:p>
            <a:pPr algn="ctr">
              <a:lnSpc>
                <a:spcPts val="4200"/>
              </a:lnSpc>
              <a:buNone/>
            </a:pPr>
            <a:r>
              <a:rPr lang="en-US" b="1" sz="3750" dirty="0" smtClean="0">
                <a:solidFill>
                  <a:srgbClr val="ffffff"/>
                </a:solidFill>
                <a:latin typeface="Geologica" pitchFamily="34" charset="0"/>
                <a:ea typeface="Geologica" pitchFamily="34" charset="-122"/>
                <a:cs typeface="Geologica" pitchFamily="34" charset="-120"/>
              </a:rPr>
              <a:t>Network Effect</a:t>
            </a:r>
            <a:endParaRPr lang="en-US" dirty="0"/>
          </a:p>
        </p:txBody>
      </p:sp>
      <p:sp>
        <p:nvSpPr>
          <p:cNvPr id="3" name="Object 2"/>
          <p:cNvSpPr/>
          <p:nvPr/>
        </p:nvSpPr>
        <p:spPr>
          <a:xfrm>
            <a:off x="476131" y="1571232"/>
            <a:ext cx="3618595" cy="2309235"/>
          </a:xfrm>
          <a:prstGeom prst="rect">
            <a:avLst/>
          </a:prstGeom>
          <a:solidFill>
            <a:srgbClr val="a3c987"/>
          </a:solidFill>
        </p:spPr>
      </p:sp>
      <p:sp>
        <p:nvSpPr>
          <p:cNvPr id="4" name="Object 3"/>
          <p:cNvSpPr/>
          <p:nvPr/>
        </p:nvSpPr>
        <p:spPr>
          <a:xfrm>
            <a:off x="761810" y="1792187"/>
            <a:ext cx="3456711" cy="725207"/>
          </a:xfrm>
          <a:prstGeom prst="rect">
            <a:avLst/>
          </a:prstGeom>
          <a:noFill/>
        </p:spPr>
        <p:txBody>
          <a:bodyPr wrap="square" rtlCol="0" anchor="t" bIns="0" lIns="0" rIns="0" tIns="0"/>
          <a:lstStyle/>
          <a:p>
            <a:pPr algn="l">
              <a:lnSpc>
                <a:spcPts val="2856"/>
              </a:lnSpc>
              <a:buNone/>
            </a:pPr>
            <a:r>
              <a:rPr lang="en-US" b="1" sz="2550" dirty="0" smtClean="0">
                <a:solidFill>
                  <a:srgbClr val="333333"/>
                </a:solidFill>
                <a:latin typeface="Geologica" pitchFamily="34" charset="0"/>
                <a:ea typeface="Geologica" pitchFamily="34" charset="-122"/>
                <a:cs typeface="Geologica" pitchFamily="34" charset="-120"/>
              </a:rPr>
              <a:t>Community Leaders</a:t>
            </a:r>
            <a:endParaRPr lang="en-US" dirty="0"/>
          </a:p>
        </p:txBody>
      </p:sp>
      <p:sp>
        <p:nvSpPr>
          <p:cNvPr id="5" name="Object 4"/>
          <p:cNvSpPr/>
          <p:nvPr/>
        </p:nvSpPr>
        <p:spPr>
          <a:xfrm>
            <a:off x="761810" y="2684188"/>
            <a:ext cx="3456711" cy="799900"/>
          </a:xfrm>
          <a:prstGeom prst="rect">
            <a:avLst/>
          </a:prstGeom>
          <a:noFill/>
        </p:spPr>
        <p:txBody>
          <a:bodyPr wrap="square" rtlCol="0" anchor="t" bIns="0" lIns="0" rIns="0" tIns="0"/>
          <a:lstStyle/>
          <a:p>
            <a:pPr algn="l">
              <a:lnSpc>
                <a:spcPts val="2100"/>
              </a:lnSpc>
              <a:spcBef>
                <a:spcPts val="1288"/>
              </a:spcBef>
              <a:buNone/>
            </a:pPr>
            <a:r>
              <a:rPr lang="en-US" sz="1875" dirty="0" smtClean="0">
                <a:solidFill>
                  <a:srgbClr val="000000">
                    <a:alpha val="60000"/>
                  </a:srgbClr>
                </a:solidFill>
                <a:latin typeface="Geologica" pitchFamily="34" charset="0"/>
                <a:ea typeface="Geologica" pitchFamily="34" charset="-122"/>
                <a:cs typeface="Geologica" pitchFamily="34" charset="-120"/>
              </a:rPr>
              <a:t>Community leaders can bring more professionals into the network.</a:t>
            </a:r>
            <a:endParaRPr lang="en-US" dirty="0"/>
          </a:p>
        </p:txBody>
      </p:sp>
      <p:sp>
        <p:nvSpPr>
          <p:cNvPr id="6" name="Object 5"/>
          <p:cNvSpPr/>
          <p:nvPr/>
        </p:nvSpPr>
        <p:spPr>
          <a:xfrm>
            <a:off x="4285178" y="1571232"/>
            <a:ext cx="3618595" cy="2309235"/>
          </a:xfrm>
          <a:prstGeom prst="rect">
            <a:avLst/>
          </a:prstGeom>
          <a:solidFill>
            <a:srgbClr val="f69783"/>
          </a:solidFill>
        </p:spPr>
      </p:sp>
      <p:sp>
        <p:nvSpPr>
          <p:cNvPr id="7" name="Object 6"/>
          <p:cNvSpPr/>
          <p:nvPr/>
        </p:nvSpPr>
        <p:spPr>
          <a:xfrm>
            <a:off x="4570857" y="1792187"/>
            <a:ext cx="3456711" cy="362603"/>
          </a:xfrm>
          <a:prstGeom prst="rect">
            <a:avLst/>
          </a:prstGeom>
          <a:noFill/>
        </p:spPr>
        <p:txBody>
          <a:bodyPr wrap="square" rtlCol="0" anchor="t" bIns="0" lIns="0" rIns="0" tIns="0"/>
          <a:lstStyle/>
          <a:p>
            <a:pPr algn="l">
              <a:lnSpc>
                <a:spcPts val="2856"/>
              </a:lnSpc>
              <a:buNone/>
            </a:pPr>
            <a:r>
              <a:rPr lang="en-US" b="1" sz="2550" dirty="0" smtClean="0">
                <a:solidFill>
                  <a:srgbClr val="333333"/>
                </a:solidFill>
                <a:latin typeface="Geologica" pitchFamily="34" charset="0"/>
                <a:ea typeface="Geologica" pitchFamily="34" charset="-122"/>
                <a:cs typeface="Geologica" pitchFamily="34" charset="-120"/>
              </a:rPr>
              <a:t>Professionals</a:t>
            </a:r>
            <a:endParaRPr lang="en-US" dirty="0"/>
          </a:p>
        </p:txBody>
      </p:sp>
      <p:sp>
        <p:nvSpPr>
          <p:cNvPr id="8" name="Object 7"/>
          <p:cNvSpPr/>
          <p:nvPr/>
        </p:nvSpPr>
        <p:spPr>
          <a:xfrm>
            <a:off x="4570857" y="2321585"/>
            <a:ext cx="3456711" cy="799900"/>
          </a:xfrm>
          <a:prstGeom prst="rect">
            <a:avLst/>
          </a:prstGeom>
          <a:noFill/>
        </p:spPr>
        <p:txBody>
          <a:bodyPr wrap="square" rtlCol="0" anchor="t" bIns="0" lIns="0" rIns="0" tIns="0"/>
          <a:lstStyle/>
          <a:p>
            <a:pPr algn="l">
              <a:lnSpc>
                <a:spcPts val="2100"/>
              </a:lnSpc>
              <a:spcBef>
                <a:spcPts val="1288"/>
              </a:spcBef>
              <a:buNone/>
            </a:pPr>
            <a:r>
              <a:rPr lang="en-US" sz="1875" dirty="0" smtClean="0">
                <a:solidFill>
                  <a:srgbClr val="000000">
                    <a:alpha val="60000"/>
                  </a:srgbClr>
                </a:solidFill>
                <a:latin typeface="Geologica" pitchFamily="34" charset="0"/>
                <a:ea typeface="Geologica" pitchFamily="34" charset="-122"/>
                <a:cs typeface="Geologica" pitchFamily="34" charset="-120"/>
              </a:rPr>
              <a:t>Professionals can refer their friends and fellows to join the protocol.</a:t>
            </a:r>
            <a:endParaRPr lang="en-US" dirty="0"/>
          </a:p>
        </p:txBody>
      </p:sp>
      <p:sp>
        <p:nvSpPr>
          <p:cNvPr id="9" name="Object 8"/>
          <p:cNvSpPr/>
          <p:nvPr/>
        </p:nvSpPr>
        <p:spPr>
          <a:xfrm>
            <a:off x="8094226" y="1571232"/>
            <a:ext cx="3618595" cy="2309235"/>
          </a:xfrm>
          <a:prstGeom prst="rect">
            <a:avLst/>
          </a:prstGeom>
          <a:solidFill>
            <a:srgbClr val="78bcee"/>
          </a:solidFill>
        </p:spPr>
      </p:sp>
      <p:sp>
        <p:nvSpPr>
          <p:cNvPr id="10" name="Object 9"/>
          <p:cNvSpPr/>
          <p:nvPr/>
        </p:nvSpPr>
        <p:spPr>
          <a:xfrm>
            <a:off x="8379905" y="1792187"/>
            <a:ext cx="3456711" cy="362603"/>
          </a:xfrm>
          <a:prstGeom prst="rect">
            <a:avLst/>
          </a:prstGeom>
          <a:noFill/>
        </p:spPr>
        <p:txBody>
          <a:bodyPr wrap="square" rtlCol="0" anchor="t" bIns="0" lIns="0" rIns="0" tIns="0"/>
          <a:lstStyle/>
          <a:p>
            <a:pPr algn="l">
              <a:lnSpc>
                <a:spcPts val="2856"/>
              </a:lnSpc>
              <a:buNone/>
            </a:pPr>
            <a:r>
              <a:rPr lang="en-US" b="1" sz="2550" dirty="0" smtClean="0">
                <a:solidFill>
                  <a:srgbClr val="333333"/>
                </a:solidFill>
                <a:latin typeface="Geologica" pitchFamily="34" charset="0"/>
                <a:ea typeface="Geologica" pitchFamily="34" charset="-122"/>
                <a:cs typeface="Geologica" pitchFamily="34" charset="-120"/>
              </a:rPr>
              <a:t>Hiring Boutiques</a:t>
            </a:r>
            <a:endParaRPr lang="en-US" dirty="0"/>
          </a:p>
        </p:txBody>
      </p:sp>
      <p:sp>
        <p:nvSpPr>
          <p:cNvPr id="11" name="Object 10"/>
          <p:cNvSpPr/>
          <p:nvPr/>
        </p:nvSpPr>
        <p:spPr>
          <a:xfrm>
            <a:off x="8379905" y="2321585"/>
            <a:ext cx="3456711" cy="799900"/>
          </a:xfrm>
          <a:prstGeom prst="rect">
            <a:avLst/>
          </a:prstGeom>
          <a:noFill/>
        </p:spPr>
        <p:txBody>
          <a:bodyPr wrap="square" rtlCol="0" anchor="t" bIns="0" lIns="0" rIns="0" tIns="0"/>
          <a:lstStyle/>
          <a:p>
            <a:pPr algn="l">
              <a:lnSpc>
                <a:spcPts val="2100"/>
              </a:lnSpc>
              <a:spcBef>
                <a:spcPts val="1288"/>
              </a:spcBef>
              <a:buNone/>
            </a:pPr>
            <a:r>
              <a:rPr lang="en-US" sz="1875" dirty="0" smtClean="0">
                <a:solidFill>
                  <a:srgbClr val="000000">
                    <a:alpha val="60000"/>
                  </a:srgbClr>
                </a:solidFill>
                <a:latin typeface="Geologica" pitchFamily="34" charset="0"/>
                <a:ea typeface="Geologica" pitchFamily="34" charset="-122"/>
                <a:cs typeface="Geologica" pitchFamily="34" charset="-120"/>
              </a:rPr>
              <a:t>Hiring boutique companies are rewarded for referring customers.</a:t>
            </a:r>
            <a:endParaRPr lang="en-US" dirty="0"/>
          </a:p>
        </p:txBody>
      </p:sp>
      <p:sp>
        <p:nvSpPr>
          <p:cNvPr id="12" name="Object 11"/>
          <p:cNvSpPr/>
          <p:nvPr/>
        </p:nvSpPr>
        <p:spPr>
          <a:xfrm>
            <a:off x="476131" y="4070920"/>
            <a:ext cx="5523119" cy="2309235"/>
          </a:xfrm>
          <a:prstGeom prst="rect">
            <a:avLst/>
          </a:prstGeom>
          <a:solidFill>
            <a:srgbClr val="2b526b"/>
          </a:solidFill>
        </p:spPr>
      </p:sp>
      <p:sp>
        <p:nvSpPr>
          <p:cNvPr id="13" name="Object 12"/>
          <p:cNvSpPr/>
          <p:nvPr/>
        </p:nvSpPr>
        <p:spPr>
          <a:xfrm>
            <a:off x="761810" y="4291874"/>
            <a:ext cx="5551687" cy="362603"/>
          </a:xfrm>
          <a:prstGeom prst="rect">
            <a:avLst/>
          </a:prstGeom>
          <a:noFill/>
        </p:spPr>
        <p:txBody>
          <a:bodyPr wrap="square" rtlCol="0" anchor="t" bIns="0" lIns="0" rIns="0" tIns="0"/>
          <a:lstStyle/>
          <a:p>
            <a:pPr algn="l">
              <a:lnSpc>
                <a:spcPts val="2856"/>
              </a:lnSpc>
              <a:buNone/>
            </a:pPr>
            <a:r>
              <a:rPr lang="en-US" b="1" sz="2550" dirty="0" smtClean="0">
                <a:solidFill>
                  <a:srgbClr val="ffffff"/>
                </a:solidFill>
                <a:latin typeface="Geologica" pitchFamily="34" charset="0"/>
                <a:ea typeface="Geologica" pitchFamily="34" charset="-122"/>
                <a:cs typeface="Geologica" pitchFamily="34" charset="-120"/>
              </a:rPr>
              <a:t>Reward System</a:t>
            </a:r>
            <a:endParaRPr lang="en-US" dirty="0"/>
          </a:p>
        </p:txBody>
      </p:sp>
      <p:sp>
        <p:nvSpPr>
          <p:cNvPr id="14" name="Object 13"/>
          <p:cNvSpPr/>
          <p:nvPr/>
        </p:nvSpPr>
        <p:spPr>
          <a:xfrm>
            <a:off x="761810" y="4821272"/>
            <a:ext cx="5551687" cy="533267"/>
          </a:xfrm>
          <a:prstGeom prst="rect">
            <a:avLst/>
          </a:prstGeom>
          <a:noFill/>
        </p:spPr>
        <p:txBody>
          <a:bodyPr wrap="square" rtlCol="0" anchor="t" bIns="0" lIns="0" rIns="0" tIns="0"/>
          <a:lstStyle/>
          <a:p>
            <a:pPr algn="l">
              <a:lnSpc>
                <a:spcPts val="2100"/>
              </a:lnSpc>
              <a:spcBef>
                <a:spcPts val="1288"/>
              </a:spcBef>
              <a:buNone/>
            </a:pPr>
            <a:r>
              <a:rPr lang="en-US" sz="1875" dirty="0" smtClean="0">
                <a:solidFill>
                  <a:srgbClr val="ffffff">
                    <a:alpha val="50000"/>
                  </a:srgbClr>
                </a:solidFill>
                <a:latin typeface="Geologica" pitchFamily="34" charset="0"/>
                <a:ea typeface="Geologica" pitchFamily="34" charset="-122"/>
                <a:cs typeface="Geologica" pitchFamily="34" charset="-120"/>
              </a:rPr>
              <a:t>Participants are rewarded for successfully referring new members.</a:t>
            </a:r>
            <a:endParaRPr lang="en-US" dirty="0"/>
          </a:p>
        </p:txBody>
      </p:sp>
      <p:sp>
        <p:nvSpPr>
          <p:cNvPr id="15" name="Object 14"/>
          <p:cNvSpPr/>
          <p:nvPr/>
        </p:nvSpPr>
        <p:spPr>
          <a:xfrm>
            <a:off x="6189702" y="4070920"/>
            <a:ext cx="5523119" cy="2309235"/>
          </a:xfrm>
          <a:prstGeom prst="rect">
            <a:avLst/>
          </a:prstGeom>
          <a:solidFill>
            <a:srgbClr val="ffffff"/>
          </a:solidFill>
        </p:spPr>
      </p:sp>
      <p:sp>
        <p:nvSpPr>
          <p:cNvPr id="16" name="Object 15"/>
          <p:cNvSpPr/>
          <p:nvPr/>
        </p:nvSpPr>
        <p:spPr>
          <a:xfrm>
            <a:off x="6475381" y="4291874"/>
            <a:ext cx="5551687" cy="362603"/>
          </a:xfrm>
          <a:prstGeom prst="rect">
            <a:avLst/>
          </a:prstGeom>
          <a:noFill/>
        </p:spPr>
        <p:txBody>
          <a:bodyPr wrap="square" rtlCol="0" anchor="t" bIns="0" lIns="0" rIns="0" tIns="0"/>
          <a:lstStyle/>
          <a:p>
            <a:pPr algn="l">
              <a:lnSpc>
                <a:spcPts val="2856"/>
              </a:lnSpc>
              <a:buNone/>
            </a:pPr>
            <a:r>
              <a:rPr lang="en-US" b="1" sz="2550" dirty="0" smtClean="0">
                <a:solidFill>
                  <a:srgbClr val="333333"/>
                </a:solidFill>
                <a:latin typeface="Geologica" pitchFamily="34" charset="0"/>
                <a:ea typeface="Geologica" pitchFamily="34" charset="-122"/>
                <a:cs typeface="Geologica" pitchFamily="34" charset="-120"/>
              </a:rPr>
              <a:t>Growth Loop</a:t>
            </a:r>
            <a:endParaRPr lang="en-US" dirty="0"/>
          </a:p>
        </p:txBody>
      </p:sp>
      <p:sp>
        <p:nvSpPr>
          <p:cNvPr id="17" name="Object 16"/>
          <p:cNvSpPr/>
          <p:nvPr/>
        </p:nvSpPr>
        <p:spPr>
          <a:xfrm>
            <a:off x="6475381" y="4821272"/>
            <a:ext cx="5551687" cy="533267"/>
          </a:xfrm>
          <a:prstGeom prst="rect">
            <a:avLst/>
          </a:prstGeom>
          <a:noFill/>
        </p:spPr>
        <p:txBody>
          <a:bodyPr wrap="square" rtlCol="0" anchor="t" bIns="0" lIns="0" rIns="0" tIns="0"/>
          <a:lstStyle/>
          <a:p>
            <a:pPr algn="l">
              <a:lnSpc>
                <a:spcPts val="2100"/>
              </a:lnSpc>
              <a:spcBef>
                <a:spcPts val="1288"/>
              </a:spcBef>
              <a:buNone/>
            </a:pPr>
            <a:r>
              <a:rPr lang="en-US" sz="1875" dirty="0" smtClean="0">
                <a:solidFill>
                  <a:srgbClr val="000000">
                    <a:alpha val="60000"/>
                  </a:srgbClr>
                </a:solidFill>
                <a:latin typeface="Geologica" pitchFamily="34" charset="0"/>
                <a:ea typeface="Geologica" pitchFamily="34" charset="-122"/>
                <a:cs typeface="Geologica" pitchFamily="34" charset="-120"/>
              </a:rPr>
              <a:t>More participants lead to more referrals, fueling network growth.</a:t>
            </a:r>
            <a:endParaRPr lang="en-US" dirty="0"/>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60606"/>
        </a:solidFill>
        <a:effectLst/>
      </p:bgPr>
    </p:bg>
    <p:spTree>
      <p:nvGrpSpPr>
        <p:cNvPr id="1" name=""/>
        <p:cNvGrpSpPr/>
        <p:nvPr/>
      </p:nvGrpSpPr>
      <p:grpSpPr>
        <a:xfrm>
          <a:off x="0" y="0"/>
          <a:ext cx="0" cy="0"/>
          <a:chOff x="0" y="0"/>
          <a:chExt cx="0" cy="0"/>
        </a:xfrm>
      </p:grpSpPr>
      <p:sp>
        <p:nvSpPr>
          <p:cNvPr id="2" name="Object 1"/>
          <p:cNvSpPr/>
          <p:nvPr/>
        </p:nvSpPr>
        <p:spPr>
          <a:xfrm>
            <a:off x="0" y="380905"/>
            <a:ext cx="12188952" cy="533267"/>
          </a:xfrm>
          <a:prstGeom prst="rect">
            <a:avLst/>
          </a:prstGeom>
          <a:noFill/>
        </p:spPr>
        <p:txBody>
          <a:bodyPr wrap="square" rtlCol="0" anchor="t" bIns="0" lIns="0" rIns="0" tIns="0"/>
          <a:lstStyle/>
          <a:p>
            <a:pPr algn="ctr">
              <a:lnSpc>
                <a:spcPts val="4200"/>
              </a:lnSpc>
              <a:buNone/>
            </a:pPr>
            <a:r>
              <a:rPr lang="en-US" b="1" sz="3750" dirty="0" smtClean="0">
                <a:solidFill>
                  <a:srgbClr val="ffffff"/>
                </a:solidFill>
                <a:latin typeface="Geologica" pitchFamily="34" charset="0"/>
                <a:ea typeface="Geologica" pitchFamily="34" charset="-122"/>
                <a:cs typeface="Geologica" pitchFamily="34" charset="-120"/>
              </a:rPr>
              <a:t>Team</a:t>
            </a:r>
            <a:endParaRPr lang="en-US" dirty="0"/>
          </a:p>
        </p:txBody>
      </p:sp>
      <p:pic>
        <p:nvPicPr>
          <p:cNvPr id="3" name="Object 2" descr="preencoded.png">    </p:cNvPr>
          <p:cNvPicPr>
            <a:picLocks noChangeAspect="1"/>
          </p:cNvPicPr>
          <p:nvPr/>
        </p:nvPicPr>
        <p:blipFill>
          <a:blip r:embed="rId1"/>
          <a:srcRect l="0" r="0" t="0" b="0"/>
          <a:stretch/>
        </p:blipFill>
        <p:spPr>
          <a:xfrm>
            <a:off x="999875" y="2388511"/>
            <a:ext cx="2380655" cy="2380655"/>
          </a:xfrm>
          <a:prstGeom prst="ellipse">
            <a:avLst/>
          </a:prstGeom>
        </p:spPr>
      </p:pic>
      <p:sp>
        <p:nvSpPr>
          <p:cNvPr id="4" name="Object 3"/>
          <p:cNvSpPr/>
          <p:nvPr/>
        </p:nvSpPr>
        <p:spPr>
          <a:xfrm>
            <a:off x="999875" y="2388511"/>
            <a:ext cx="2380655" cy="2380655"/>
          </a:xfrm>
          <a:prstGeom prst="ellipse">
            <a:avLst/>
          </a:prstGeom>
          <a:noFill/>
          <a:ln w="25400">
            <a:solidFill>
              <a:srgbClr val="a3c987"/>
            </a:solidFill>
            <a:prstDash val="solid"/>
            <a:miter lim="800000"/>
          </a:ln>
        </p:spPr>
      </p:sp>
      <p:sp>
        <p:nvSpPr>
          <p:cNvPr id="5" name="Object 4"/>
          <p:cNvSpPr/>
          <p:nvPr/>
        </p:nvSpPr>
        <p:spPr>
          <a:xfrm>
            <a:off x="304724" y="4913939"/>
            <a:ext cx="3770957" cy="255920"/>
          </a:xfrm>
          <a:prstGeom prst="rect">
            <a:avLst/>
          </a:prstGeom>
          <a:noFill/>
        </p:spPr>
        <p:txBody>
          <a:bodyPr wrap="square" rtlCol="0" anchor="t" bIns="0" lIns="0" rIns="0" tIns="0"/>
          <a:lstStyle/>
          <a:p>
            <a:pPr algn="ctr">
              <a:lnSpc>
                <a:spcPts val="2016"/>
              </a:lnSpc>
              <a:buNone/>
            </a:pPr>
            <a:r>
              <a:rPr lang="en-US" b="1" sz="1800" dirty="0" smtClean="0">
                <a:solidFill>
                  <a:srgbClr val="ffffff"/>
                </a:solidFill>
                <a:latin typeface="Geologica" pitchFamily="34" charset="0"/>
                <a:ea typeface="Geologica" pitchFamily="34" charset="-122"/>
                <a:cs typeface="Geologica" pitchFamily="34" charset="-120"/>
              </a:rPr>
              <a:t>Daniel Cukier</a:t>
            </a:r>
            <a:endParaRPr lang="en-US" dirty="0"/>
          </a:p>
        </p:txBody>
      </p:sp>
      <p:sp>
        <p:nvSpPr>
          <p:cNvPr id="6" name="Object 5"/>
          <p:cNvSpPr/>
          <p:nvPr/>
        </p:nvSpPr>
        <p:spPr>
          <a:xfrm>
            <a:off x="304724" y="5271930"/>
            <a:ext cx="3770957" cy="213292"/>
          </a:xfrm>
          <a:prstGeom prst="rect">
            <a:avLst/>
          </a:prstGeom>
          <a:noFill/>
        </p:spPr>
        <p:txBody>
          <a:bodyPr wrap="square" rtlCol="0" anchor="t" bIns="0" lIns="0" rIns="0" tIns="0"/>
          <a:lstStyle/>
          <a:p>
            <a:pPr algn="ctr">
              <a:lnSpc>
                <a:spcPts val="1680"/>
              </a:lnSpc>
              <a:spcBef>
                <a:spcPts val="788"/>
              </a:spcBef>
              <a:buNone/>
            </a:pPr>
            <a:r>
              <a:rPr lang="en-US" sz="1500" dirty="0" smtClean="0">
                <a:solidFill>
                  <a:srgbClr val="ffffff">
                    <a:alpha val="50000"/>
                  </a:srgbClr>
                </a:solidFill>
                <a:latin typeface="Geologica" pitchFamily="34" charset="0"/>
                <a:ea typeface="Geologica" pitchFamily="34" charset="-122"/>
                <a:cs typeface="Geologica" pitchFamily="34" charset="-120"/>
              </a:rPr>
              <a:t>Founder</a:t>
            </a:r>
            <a:endParaRPr lang="en-US" dirty="0"/>
          </a:p>
        </p:txBody>
      </p:sp>
      <p:pic>
        <p:nvPicPr>
          <p:cNvPr id="7" name="Object 6" descr="preencoded.png">    </p:cNvPr>
          <p:cNvPicPr>
            <a:picLocks noChangeAspect="1"/>
          </p:cNvPicPr>
          <p:nvPr/>
        </p:nvPicPr>
        <p:blipFill>
          <a:blip r:embed="rId2"/>
          <a:srcRect l="0" r="0" t="0" b="0"/>
          <a:stretch/>
        </p:blipFill>
        <p:spPr>
          <a:xfrm>
            <a:off x="4904149" y="2388511"/>
            <a:ext cx="2380655" cy="2380655"/>
          </a:xfrm>
          <a:prstGeom prst="ellipse">
            <a:avLst/>
          </a:prstGeom>
        </p:spPr>
      </p:pic>
      <p:sp>
        <p:nvSpPr>
          <p:cNvPr id="8" name="Object 7"/>
          <p:cNvSpPr/>
          <p:nvPr/>
        </p:nvSpPr>
        <p:spPr>
          <a:xfrm>
            <a:off x="4904149" y="2388511"/>
            <a:ext cx="2380655" cy="2380655"/>
          </a:xfrm>
          <a:prstGeom prst="ellipse">
            <a:avLst/>
          </a:prstGeom>
          <a:noFill/>
          <a:ln w="25400">
            <a:solidFill>
              <a:srgbClr val="f69783"/>
            </a:solidFill>
            <a:prstDash val="solid"/>
            <a:miter lim="800000"/>
          </a:ln>
        </p:spPr>
      </p:sp>
      <p:sp>
        <p:nvSpPr>
          <p:cNvPr id="9" name="Object 8"/>
          <p:cNvSpPr/>
          <p:nvPr/>
        </p:nvSpPr>
        <p:spPr>
          <a:xfrm>
            <a:off x="4208997" y="4913939"/>
            <a:ext cx="3770957" cy="255920"/>
          </a:xfrm>
          <a:prstGeom prst="rect">
            <a:avLst/>
          </a:prstGeom>
          <a:noFill/>
        </p:spPr>
        <p:txBody>
          <a:bodyPr wrap="square" rtlCol="0" anchor="t" bIns="0" lIns="0" rIns="0" tIns="0"/>
          <a:lstStyle/>
          <a:p>
            <a:pPr algn="ctr">
              <a:lnSpc>
                <a:spcPts val="2016"/>
              </a:lnSpc>
              <a:buNone/>
            </a:pPr>
            <a:r>
              <a:rPr lang="en-US" b="1" sz="1800" dirty="0" smtClean="0">
                <a:solidFill>
                  <a:srgbClr val="ffffff"/>
                </a:solidFill>
                <a:latin typeface="Geologica" pitchFamily="34" charset="0"/>
                <a:ea typeface="Geologica" pitchFamily="34" charset="-122"/>
                <a:cs typeface="Geologica" pitchFamily="34" charset="-120"/>
              </a:rPr>
              <a:t>Yan Luiz</a:t>
            </a:r>
            <a:endParaRPr lang="en-US" dirty="0"/>
          </a:p>
        </p:txBody>
      </p:sp>
      <p:sp>
        <p:nvSpPr>
          <p:cNvPr id="10" name="Object 9"/>
          <p:cNvSpPr/>
          <p:nvPr/>
        </p:nvSpPr>
        <p:spPr>
          <a:xfrm>
            <a:off x="4208997" y="5271930"/>
            <a:ext cx="3770957" cy="213292"/>
          </a:xfrm>
          <a:prstGeom prst="rect">
            <a:avLst/>
          </a:prstGeom>
          <a:noFill/>
        </p:spPr>
        <p:txBody>
          <a:bodyPr wrap="square" rtlCol="0" anchor="t" bIns="0" lIns="0" rIns="0" tIns="0"/>
          <a:lstStyle/>
          <a:p>
            <a:pPr algn="ctr">
              <a:lnSpc>
                <a:spcPts val="1680"/>
              </a:lnSpc>
              <a:spcBef>
                <a:spcPts val="788"/>
              </a:spcBef>
              <a:buNone/>
            </a:pPr>
            <a:r>
              <a:rPr lang="en-US" sz="1500" dirty="0" smtClean="0">
                <a:solidFill>
                  <a:srgbClr val="ffffff">
                    <a:alpha val="50000"/>
                  </a:srgbClr>
                </a:solidFill>
                <a:latin typeface="Geologica" pitchFamily="34" charset="0"/>
                <a:ea typeface="Geologica" pitchFamily="34" charset="-122"/>
                <a:cs typeface="Geologica" pitchFamily="34" charset="-120"/>
              </a:rPr>
              <a:t>Founder</a:t>
            </a:r>
            <a:endParaRPr lang="en-US" dirty="0"/>
          </a:p>
        </p:txBody>
      </p:sp>
      <p:pic>
        <p:nvPicPr>
          <p:cNvPr id="11" name="Object 10" descr="preencoded.png">    </p:cNvPr>
          <p:cNvPicPr>
            <a:picLocks noChangeAspect="1"/>
          </p:cNvPicPr>
          <p:nvPr/>
        </p:nvPicPr>
        <p:blipFill>
          <a:blip r:embed="rId3"/>
          <a:srcRect l="0" r="0" t="0" b="0"/>
          <a:stretch/>
        </p:blipFill>
        <p:spPr>
          <a:xfrm>
            <a:off x="8808422" y="2388511"/>
            <a:ext cx="2380655" cy="2380655"/>
          </a:xfrm>
          <a:prstGeom prst="ellipse">
            <a:avLst/>
          </a:prstGeom>
        </p:spPr>
      </p:pic>
      <p:sp>
        <p:nvSpPr>
          <p:cNvPr id="12" name="Object 11"/>
          <p:cNvSpPr/>
          <p:nvPr/>
        </p:nvSpPr>
        <p:spPr>
          <a:xfrm>
            <a:off x="8808422" y="2388511"/>
            <a:ext cx="2380655" cy="2380655"/>
          </a:xfrm>
          <a:prstGeom prst="ellipse">
            <a:avLst/>
          </a:prstGeom>
          <a:noFill/>
          <a:ln w="25400">
            <a:solidFill>
              <a:srgbClr val="78bcee"/>
            </a:solidFill>
            <a:prstDash val="solid"/>
            <a:miter lim="800000"/>
          </a:ln>
        </p:spPr>
      </p:sp>
      <p:sp>
        <p:nvSpPr>
          <p:cNvPr id="13" name="Object 12"/>
          <p:cNvSpPr/>
          <p:nvPr/>
        </p:nvSpPr>
        <p:spPr>
          <a:xfrm>
            <a:off x="8113271" y="4913939"/>
            <a:ext cx="3770957" cy="255920"/>
          </a:xfrm>
          <a:prstGeom prst="rect">
            <a:avLst/>
          </a:prstGeom>
          <a:noFill/>
        </p:spPr>
        <p:txBody>
          <a:bodyPr wrap="square" rtlCol="0" anchor="t" bIns="0" lIns="0" rIns="0" tIns="0"/>
          <a:lstStyle/>
          <a:p>
            <a:pPr algn="ctr">
              <a:lnSpc>
                <a:spcPts val="2016"/>
              </a:lnSpc>
              <a:buNone/>
            </a:pPr>
            <a:r>
              <a:rPr lang="en-US" b="1" sz="1800" dirty="0" smtClean="0">
                <a:solidFill>
                  <a:srgbClr val="ffffff"/>
                </a:solidFill>
                <a:latin typeface="Geologica" pitchFamily="34" charset="0"/>
                <a:ea typeface="Geologica" pitchFamily="34" charset="-122"/>
                <a:cs typeface="Geologica" pitchFamily="34" charset="-120"/>
              </a:rPr>
              <a:t>Melk</a:t>
            </a:r>
            <a:endParaRPr lang="en-US" dirty="0"/>
          </a:p>
        </p:txBody>
      </p:sp>
      <p:sp>
        <p:nvSpPr>
          <p:cNvPr id="14" name="Object 13"/>
          <p:cNvSpPr/>
          <p:nvPr/>
        </p:nvSpPr>
        <p:spPr>
          <a:xfrm>
            <a:off x="8113271" y="5271930"/>
            <a:ext cx="3770957" cy="213292"/>
          </a:xfrm>
          <a:prstGeom prst="rect">
            <a:avLst/>
          </a:prstGeom>
          <a:noFill/>
        </p:spPr>
        <p:txBody>
          <a:bodyPr wrap="square" rtlCol="0" anchor="t" bIns="0" lIns="0" rIns="0" tIns="0"/>
          <a:lstStyle/>
          <a:p>
            <a:pPr algn="ctr">
              <a:lnSpc>
                <a:spcPts val="1680"/>
              </a:lnSpc>
              <a:spcBef>
                <a:spcPts val="788"/>
              </a:spcBef>
              <a:buNone/>
            </a:pPr>
            <a:r>
              <a:rPr lang="en-US" sz="1500" dirty="0" smtClean="0">
                <a:solidFill>
                  <a:srgbClr val="ffffff">
                    <a:alpha val="50000"/>
                  </a:srgbClr>
                </a:solidFill>
                <a:latin typeface="Geologica" pitchFamily="34" charset="0"/>
                <a:ea typeface="Geologica" pitchFamily="34" charset="-122"/>
                <a:cs typeface="Geologica" pitchFamily="34" charset="-120"/>
              </a:rPr>
              <a:t>Founder</a:t>
            </a:r>
            <a:endParaRPr lang="en-US" dirty="0"/>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9</Slides>
  <Notes>9</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Slide 1</vt:lpstr>
      <vt:lpstr>Slide 2</vt:lpstr>
      <vt:lpstr>Slide 3</vt:lpstr>
      <vt:lpstr>Slide 4</vt:lpstr>
      <vt:lpstr>Slide 5</vt:lpstr>
      <vt:lpstr>Slide 6</vt:lpstr>
      <vt:lpstr>Slide 7</vt:lpstr>
      <vt:lpstr>Slide 8</vt:lpstr>
      <vt:lpstr>Slide 9</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Kyodo Protocol</dc:title>
  <dc:subject>Kyodo Protocol</dc:subject>
  <dc:creator>Daniel Cukier</dc:creator>
  <cp:lastModifiedBy>Daniel Cukier</cp:lastModifiedBy>
  <cp:revision>1</cp:revision>
  <dcterms:created xsi:type="dcterms:W3CDTF">2023-09-05T21:08:17.795Z</dcterms:created>
  <dcterms:modified xsi:type="dcterms:W3CDTF">2023-09-05T21:08:17.795Z</dcterms:modified>
</cp:coreProperties>
</file>